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1"/>
  </p:notesMasterIdLst>
  <p:sldIdLst>
    <p:sldId id="264" r:id="rId3"/>
    <p:sldId id="268" r:id="rId4"/>
    <p:sldId id="301" r:id="rId5"/>
    <p:sldId id="261" r:id="rId6"/>
    <p:sldId id="306" r:id="rId7"/>
    <p:sldId id="312" r:id="rId8"/>
    <p:sldId id="286" r:id="rId9"/>
    <p:sldId id="287" r:id="rId10"/>
    <p:sldId id="307" r:id="rId11"/>
    <p:sldId id="291" r:id="rId12"/>
    <p:sldId id="288" r:id="rId13"/>
    <p:sldId id="285" r:id="rId14"/>
    <p:sldId id="292" r:id="rId15"/>
    <p:sldId id="302" r:id="rId16"/>
    <p:sldId id="303" r:id="rId17"/>
    <p:sldId id="308" r:id="rId18"/>
    <p:sldId id="309" r:id="rId19"/>
    <p:sldId id="304" r:id="rId20"/>
    <p:sldId id="298" r:id="rId21"/>
    <p:sldId id="293" r:id="rId22"/>
    <p:sldId id="294" r:id="rId23"/>
    <p:sldId id="295" r:id="rId24"/>
    <p:sldId id="297" r:id="rId25"/>
    <p:sldId id="300" r:id="rId26"/>
    <p:sldId id="311" r:id="rId27"/>
    <p:sldId id="310" r:id="rId28"/>
    <p:sldId id="263" r:id="rId29"/>
    <p:sldId id="257" r:id="rId30"/>
  </p:sldIdLst>
  <p:sldSz cx="9904413" cy="6859588"/>
  <p:notesSz cx="6858000" cy="9144000"/>
  <p:defaultTextStyle>
    <a:defPPr>
      <a:defRPr lang="de-DE"/>
    </a:defPPr>
    <a:lvl1pPr marL="0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2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24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36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48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60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72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84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96" algn="l" defTabSz="957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4320">
          <p15:clr>
            <a:srgbClr val="A4A3A4"/>
          </p15:clr>
        </p15:guide>
        <p15:guide id="4" pos="352">
          <p15:clr>
            <a:srgbClr val="A4A3A4"/>
          </p15:clr>
        </p15:guide>
        <p15:guide id="5" pos="5931">
          <p15:clr>
            <a:srgbClr val="A4A3A4"/>
          </p15:clr>
        </p15:guide>
        <p15:guide id="6" pos="3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A4E33-B1EF-4B32-BFF4-F3FE9CE793FD}" v="1068" dt="2025-03-20T16:33:31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 autoAdjust="0"/>
    <p:restoredTop sz="94673" autoAdjust="0"/>
  </p:normalViewPr>
  <p:slideViewPr>
    <p:cSldViewPr snapToObjects="1">
      <p:cViewPr varScale="1">
        <p:scale>
          <a:sx n="108" d="100"/>
          <a:sy n="108" d="100"/>
        </p:scale>
        <p:origin x="954" y="108"/>
      </p:cViewPr>
      <p:guideLst>
        <p:guide orient="horz" pos="3929"/>
        <p:guide orient="horz" pos="935"/>
        <p:guide orient="horz" pos="4320"/>
        <p:guide pos="352"/>
        <p:guide pos="5931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7A4B7-16DB-4B3B-89C5-B1EB52F09014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83F9-236C-4935-8AC2-1CB159C777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5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83F9-236C-4935-8AC2-1CB159C7779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39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613AD-6426-DE22-327D-0A2C1B02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3A5DEC-83BE-7BC3-61AA-2EED5845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DF5134-1BFE-E57A-5C3C-A40C27793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A92C69-0DF5-512B-E4D2-E29ED384D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83F9-236C-4935-8AC2-1CB159C7779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97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01FA-95A9-582C-0DCD-1200C03F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EB0946-A817-5748-CC76-374E20A9F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EF1371-3869-4CD7-BA36-6FD28B555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52C5C7-25BB-5631-A754-8563473AE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83F9-236C-4935-8AC2-1CB159C7779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04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" y="957623"/>
            <a:ext cx="9902971" cy="35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/>
          <p:cNvGrpSpPr/>
          <p:nvPr userDrawn="1"/>
        </p:nvGrpSpPr>
        <p:grpSpPr>
          <a:xfrm>
            <a:off x="-1" y="0"/>
            <a:ext cx="9933080" cy="1447221"/>
            <a:chOff x="-1" y="0"/>
            <a:chExt cx="9933080" cy="1447221"/>
          </a:xfrm>
        </p:grpSpPr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904413" cy="114352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/>
            <a:stretch/>
          </p:blipFill>
          <p:spPr>
            <a:xfrm>
              <a:off x="8281344" y="0"/>
              <a:ext cx="1651735" cy="1447221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" y="4213919"/>
            <a:ext cx="9902972" cy="264566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487363" y="4653930"/>
            <a:ext cx="8921830" cy="1008112"/>
          </a:xfrm>
          <a:prstGeom prst="rect">
            <a:avLst/>
          </a:prstGeom>
        </p:spPr>
        <p:txBody>
          <a:bodyPr lIns="87417" tIns="43708" rIns="87417" bIns="43708" anchor="b" anchorCtr="0"/>
          <a:lstStyle>
            <a:lvl1pPr algn="l">
              <a:lnSpc>
                <a:spcPct val="9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der Titel </a:t>
            </a:r>
            <a:br>
              <a:rPr lang="de-DE" dirty="0"/>
            </a:br>
            <a:r>
              <a:rPr lang="de-DE" dirty="0"/>
              <a:t>evtl. auch 2-zeilig</a:t>
            </a:r>
          </a:p>
        </p:txBody>
      </p:sp>
      <p:sp>
        <p:nvSpPr>
          <p:cNvPr id="2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7363" y="5662042"/>
            <a:ext cx="8928100" cy="935608"/>
          </a:xfrm>
          <a:prstGeom prst="rect">
            <a:avLst/>
          </a:prstGeom>
        </p:spPr>
        <p:txBody>
          <a:bodyPr lIns="87417" tIns="43708" rIns="87417" bIns="43708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7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der Untertitel</a:t>
            </a:r>
          </a:p>
        </p:txBody>
      </p:sp>
      <p:sp>
        <p:nvSpPr>
          <p:cNvPr id="23" name="Bildplatzhalter 13"/>
          <p:cNvSpPr>
            <a:spLocks noGrp="1"/>
          </p:cNvSpPr>
          <p:nvPr>
            <p:ph type="pic" sz="quarter" idx="14"/>
          </p:nvPr>
        </p:nvSpPr>
        <p:spPr>
          <a:xfrm rot="-120000">
            <a:off x="6311957" y="2725398"/>
            <a:ext cx="3024188" cy="2374900"/>
          </a:xfrm>
          <a:prstGeom prst="rect">
            <a:avLst/>
          </a:prstGeom>
          <a:ln w="889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r>
              <a:rPr lang="de-DE" dirty="0"/>
              <a:t>Klick auf das Symbol um ein Bild einzufügen</a:t>
            </a: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7710" y="-7540"/>
            <a:ext cx="8929739" cy="98152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rubrik</a:t>
            </a:r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7710" y="189434"/>
            <a:ext cx="7776864" cy="33345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lang="de-DE" sz="1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BUND Naturschutz</a:t>
            </a:r>
          </a:p>
        </p:txBody>
      </p:sp>
    </p:spTree>
    <p:extLst>
      <p:ext uri="{BB962C8B-B14F-4D97-AF65-F5344CB8AC3E}">
        <p14:creationId xmlns:p14="http://schemas.microsoft.com/office/powerpoint/2010/main" val="20502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oder Bild (viel Plat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-2616"/>
            <a:ext cx="9904413" cy="419033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58800" y="946150"/>
            <a:ext cx="8856663" cy="52911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aseline="0"/>
            </a:lvl1pPr>
          </a:lstStyle>
          <a:p>
            <a:endParaRPr lang="de-DE" dirty="0"/>
          </a:p>
          <a:p>
            <a:r>
              <a:rPr lang="de-DE" dirty="0"/>
              <a:t>Klick auf das Symbol,</a:t>
            </a:r>
          </a:p>
          <a:p>
            <a:r>
              <a:rPr lang="de-DE" dirty="0"/>
              <a:t>um z.B. eine Grafik einzufügen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5725" y="585611"/>
            <a:ext cx="7058770" cy="36130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00" b="1" cap="all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3pPr marL="177800" indent="-177800" defTabSz="360000">
              <a:buClr>
                <a:schemeClr val="accent4"/>
              </a:buClr>
              <a:defRPr sz="19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3pPr>
            <a:lvl4pPr marL="177800" indent="0">
              <a:buFontTx/>
              <a:buNone/>
              <a:defRPr sz="15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4pPr>
            <a:lvl5pPr>
              <a:defRPr>
                <a:latin typeface="MetaLF" pitchFamily="34" charset="0"/>
              </a:defRPr>
            </a:lvl5pPr>
          </a:lstStyle>
          <a:p>
            <a:pPr lvl="0"/>
            <a:r>
              <a:rPr lang="de-DE" dirty="0"/>
              <a:t>Zwischenüberschrift durch klicken</a:t>
            </a:r>
          </a:p>
        </p:txBody>
      </p:sp>
    </p:spTree>
    <p:extLst>
      <p:ext uri="{BB962C8B-B14F-4D97-AF65-F5344CB8AC3E}">
        <p14:creationId xmlns:p14="http://schemas.microsoft.com/office/powerpoint/2010/main" val="241035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5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" y="957623"/>
            <a:ext cx="9902971" cy="35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" y="4213919"/>
            <a:ext cx="9902972" cy="2645669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87363" y="4653930"/>
            <a:ext cx="8921830" cy="1008112"/>
          </a:xfrm>
          <a:prstGeom prst="rect">
            <a:avLst/>
          </a:prstGeom>
        </p:spPr>
        <p:txBody>
          <a:bodyPr lIns="87417" tIns="43708" rIns="87417" bIns="43708" anchor="b" anchorCtr="0"/>
          <a:lstStyle>
            <a:lvl1pPr algn="l">
              <a:lnSpc>
                <a:spcPct val="9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der Titel </a:t>
            </a:r>
            <a:br>
              <a:rPr lang="de-DE" dirty="0"/>
            </a:br>
            <a:r>
              <a:rPr lang="de-DE" dirty="0"/>
              <a:t>evtl. auch 2-zeilig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4"/>
          </p:nvPr>
        </p:nvSpPr>
        <p:spPr>
          <a:xfrm rot="-120000">
            <a:off x="-246017" y="972942"/>
            <a:ext cx="5054468" cy="3432645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r>
              <a:rPr lang="de-DE" dirty="0"/>
              <a:t>Klick auf das Symbol um ein Bild einzufügen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7363" y="5662042"/>
            <a:ext cx="8928100" cy="935608"/>
          </a:xfrm>
          <a:prstGeom prst="rect">
            <a:avLst/>
          </a:prstGeom>
        </p:spPr>
        <p:txBody>
          <a:bodyPr lIns="87417" tIns="43708" rIns="87417" bIns="43708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7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der Untertitel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>
            <a:off x="8281344" y="0"/>
            <a:ext cx="1651735" cy="14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glied we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298"/>
          <a:stretch/>
        </p:blipFill>
        <p:spPr bwMode="auto">
          <a:xfrm>
            <a:off x="0" y="-1"/>
            <a:ext cx="9902971" cy="46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13919"/>
            <a:ext cx="9902972" cy="26456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>
            <a:off x="8281344" y="0"/>
            <a:ext cx="1651735" cy="14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8429"/>
            <a:ext cx="9909931" cy="40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13918"/>
            <a:ext cx="9918000" cy="264929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sp>
        <p:nvSpPr>
          <p:cNvPr id="22" name="Titel 1"/>
          <p:cNvSpPr txBox="1">
            <a:spLocks/>
          </p:cNvSpPr>
          <p:nvPr userDrawn="1"/>
        </p:nvSpPr>
        <p:spPr>
          <a:xfrm>
            <a:off x="1783854" y="4941962"/>
            <a:ext cx="3960440" cy="576064"/>
          </a:xfrm>
          <a:prstGeom prst="rect">
            <a:avLst/>
          </a:prstGeom>
        </p:spPr>
        <p:txBody>
          <a:bodyPr lIns="87417" tIns="43708" rIns="87417" bIns="43708" anchor="b" anchorCtr="0"/>
          <a:lstStyle>
            <a:lvl1pPr algn="l" defTabSz="957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2"/>
                </a:solidFill>
                <a:latin typeface="MetaLF" pitchFamily="34" charset="0"/>
                <a:ea typeface="+mj-ea"/>
                <a:cs typeface="+mj-cs"/>
              </a:defRPr>
            </a:lvl1pPr>
          </a:lstStyle>
          <a:p>
            <a:r>
              <a:rPr lang="de-DE" b="0" i="1" cap="none" baseline="0" dirty="0">
                <a:solidFill>
                  <a:schemeClr val="bg1"/>
                </a:solidFill>
                <a:latin typeface="+mj-lt"/>
              </a:rPr>
              <a:t>für Mensch und Natur</a:t>
            </a:r>
          </a:p>
        </p:txBody>
      </p:sp>
      <p:sp>
        <p:nvSpPr>
          <p:cNvPr id="23" name="Titel 1"/>
          <p:cNvSpPr txBox="1">
            <a:spLocks/>
          </p:cNvSpPr>
          <p:nvPr userDrawn="1"/>
        </p:nvSpPr>
        <p:spPr>
          <a:xfrm>
            <a:off x="487710" y="4437906"/>
            <a:ext cx="3960440" cy="576064"/>
          </a:xfrm>
          <a:prstGeom prst="rect">
            <a:avLst/>
          </a:prstGeom>
        </p:spPr>
        <p:txBody>
          <a:bodyPr lIns="87417" tIns="43708" rIns="87417" bIns="43708" anchor="b" anchorCtr="0"/>
          <a:lstStyle>
            <a:lvl1pPr algn="l" defTabSz="957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2"/>
                </a:solidFill>
                <a:latin typeface="MetaLF" pitchFamily="34" charset="0"/>
                <a:ea typeface="+mj-ea"/>
                <a:cs typeface="+mj-cs"/>
              </a:defRPr>
            </a:lvl1pPr>
          </a:lstStyle>
          <a:p>
            <a:r>
              <a:rPr lang="de-DE" b="1" i="0" cap="none" baseline="0" dirty="0">
                <a:solidFill>
                  <a:schemeClr val="bg1"/>
                </a:solidFill>
                <a:latin typeface="+mj-lt"/>
              </a:rPr>
              <a:t>In Bayern aktiv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>
            <a:off x="8281344" y="0"/>
            <a:ext cx="1651735" cy="14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2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3472" r="-118" b="23472"/>
          <a:stretch/>
        </p:blipFill>
        <p:spPr bwMode="auto">
          <a:xfrm>
            <a:off x="-1" y="957071"/>
            <a:ext cx="9920759" cy="35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13919"/>
            <a:ext cx="9902972" cy="2645669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 userDrawn="1"/>
        </p:nvSpPr>
        <p:spPr>
          <a:xfrm>
            <a:off x="1783854" y="4941962"/>
            <a:ext cx="3960440" cy="576064"/>
          </a:xfrm>
          <a:prstGeom prst="rect">
            <a:avLst/>
          </a:prstGeom>
        </p:spPr>
        <p:txBody>
          <a:bodyPr lIns="87417" tIns="43708" rIns="87417" bIns="43708" anchor="b" anchorCtr="0"/>
          <a:lstStyle>
            <a:lvl1pPr algn="l" defTabSz="957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2"/>
                </a:solidFill>
                <a:latin typeface="MetaLF" pitchFamily="34" charset="0"/>
                <a:ea typeface="+mj-ea"/>
                <a:cs typeface="+mj-cs"/>
              </a:defRPr>
            </a:lvl1pPr>
          </a:lstStyle>
          <a:p>
            <a:r>
              <a:rPr lang="de-DE" b="0" i="1" cap="none" baseline="0" dirty="0">
                <a:solidFill>
                  <a:schemeClr val="bg1"/>
                </a:solidFill>
                <a:latin typeface="+mj-lt"/>
              </a:rPr>
              <a:t>für Mensch und Natur</a:t>
            </a: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487710" y="4437906"/>
            <a:ext cx="3960440" cy="576064"/>
          </a:xfrm>
          <a:prstGeom prst="rect">
            <a:avLst/>
          </a:prstGeom>
        </p:spPr>
        <p:txBody>
          <a:bodyPr lIns="87417" tIns="43708" rIns="87417" bIns="43708" anchor="b" anchorCtr="0"/>
          <a:lstStyle>
            <a:lvl1pPr algn="l" defTabSz="957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2"/>
                </a:solidFill>
                <a:latin typeface="MetaLF" pitchFamily="34" charset="0"/>
                <a:ea typeface="+mj-ea"/>
                <a:cs typeface="+mj-cs"/>
              </a:defRPr>
            </a:lvl1pPr>
          </a:lstStyle>
          <a:p>
            <a:r>
              <a:rPr lang="de-DE" b="1" i="0" cap="none" baseline="0" dirty="0">
                <a:solidFill>
                  <a:schemeClr val="bg1"/>
                </a:solidFill>
                <a:latin typeface="+mj-lt"/>
              </a:rPr>
              <a:t>In Bayern aktiv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>
            <a:off x="8281344" y="0"/>
            <a:ext cx="1651735" cy="14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 rot="-120000">
            <a:off x="-296764" y="1451528"/>
            <a:ext cx="4014195" cy="3993326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endParaRPr lang="de-DE" dirty="0"/>
          </a:p>
          <a:p>
            <a:r>
              <a:rPr lang="de-DE" dirty="0"/>
              <a:t>Klick auf das Symbol,</a:t>
            </a:r>
          </a:p>
          <a:p>
            <a:r>
              <a:rPr lang="de-DE" dirty="0"/>
              <a:t>um ein Bild einzufügen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87363" y="5734051"/>
            <a:ext cx="3316284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i="1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Hier könnte eine Bildunterschrift stehen, ein oder mehrzeilig.</a:t>
            </a:r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sp>
        <p:nvSpPr>
          <p:cNvPr id="3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232275" y="1484313"/>
            <a:ext cx="5183188" cy="36130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00" b="1" cap="all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3pPr marL="177800" indent="-177800" defTabSz="360000">
              <a:buClr>
                <a:schemeClr val="accent4"/>
              </a:buClr>
              <a:defRPr sz="19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3pPr>
            <a:lvl4pPr marL="177800" indent="0">
              <a:buFontTx/>
              <a:buNone/>
              <a:defRPr sz="15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4pPr>
            <a:lvl5pPr>
              <a:defRPr>
                <a:latin typeface="MetaLF" pitchFamily="34" charset="0"/>
              </a:defRPr>
            </a:lvl5pPr>
          </a:lstStyle>
          <a:p>
            <a:pPr lvl="0"/>
            <a:r>
              <a:rPr lang="de-DE" dirty="0"/>
              <a:t>Zwischenüberschrift durch klicken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232275" y="1845618"/>
            <a:ext cx="5183188" cy="439167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19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5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7710" y="-7540"/>
            <a:ext cx="8929739" cy="98152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die Überschrift</a:t>
            </a:r>
          </a:p>
        </p:txBody>
      </p:sp>
      <p:sp>
        <p:nvSpPr>
          <p:cNvPr id="27" name="Untertitel 2"/>
          <p:cNvSpPr txBox="1">
            <a:spLocks/>
          </p:cNvSpPr>
          <p:nvPr userDrawn="1"/>
        </p:nvSpPr>
        <p:spPr>
          <a:xfrm>
            <a:off x="486963" y="189434"/>
            <a:ext cx="8957100" cy="360040"/>
          </a:xfrm>
          <a:prstGeom prst="rect">
            <a:avLst/>
          </a:prstGeom>
        </p:spPr>
        <p:txBody>
          <a:bodyPr lIns="87417" tIns="43708" rIns="87417" bIns="43708"/>
          <a:lstStyle>
            <a:lvl1pPr marL="0" indent="0" algn="l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7891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82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73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648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560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47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38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129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BUND Naturschutz in Bayern</a:t>
            </a:r>
          </a:p>
        </p:txBody>
      </p:sp>
    </p:spTree>
    <p:extLst>
      <p:ext uri="{BB962C8B-B14F-4D97-AF65-F5344CB8AC3E}">
        <p14:creationId xmlns:p14="http://schemas.microsoft.com/office/powerpoint/2010/main" val="230649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sp>
        <p:nvSpPr>
          <p:cNvPr id="19" name="Bildplatzhalter 13"/>
          <p:cNvSpPr>
            <a:spLocks noGrp="1"/>
          </p:cNvSpPr>
          <p:nvPr>
            <p:ph type="pic" sz="quarter" idx="14"/>
          </p:nvPr>
        </p:nvSpPr>
        <p:spPr>
          <a:xfrm rot="-120000">
            <a:off x="525283" y="1387330"/>
            <a:ext cx="2314220" cy="1634325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endParaRPr lang="de-DE" dirty="0"/>
          </a:p>
          <a:p>
            <a:r>
              <a:rPr lang="de-DE" dirty="0"/>
              <a:t>Klick auf das Symbol,</a:t>
            </a:r>
          </a:p>
          <a:p>
            <a:r>
              <a:rPr lang="de-DE" dirty="0"/>
              <a:t>um ein Bild einzufügen</a:t>
            </a:r>
          </a:p>
        </p:txBody>
      </p:sp>
      <p:sp>
        <p:nvSpPr>
          <p:cNvPr id="26" name="Bildplatzhalter 13"/>
          <p:cNvSpPr>
            <a:spLocks noGrp="1"/>
          </p:cNvSpPr>
          <p:nvPr>
            <p:ph type="pic" sz="quarter" idx="20"/>
          </p:nvPr>
        </p:nvSpPr>
        <p:spPr>
          <a:xfrm rot="60000">
            <a:off x="1475807" y="2513760"/>
            <a:ext cx="2314220" cy="1634325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endParaRPr lang="de-DE" dirty="0"/>
          </a:p>
          <a:p>
            <a:r>
              <a:rPr lang="de-DE" dirty="0"/>
              <a:t>Klick auf das Symbol,</a:t>
            </a:r>
          </a:p>
          <a:p>
            <a:r>
              <a:rPr lang="de-DE" dirty="0"/>
              <a:t>um ein Bild einzufügen</a:t>
            </a:r>
          </a:p>
        </p:txBody>
      </p:sp>
      <p:sp>
        <p:nvSpPr>
          <p:cNvPr id="27" name="Bildplatzhalter 13"/>
          <p:cNvSpPr>
            <a:spLocks noGrp="1"/>
          </p:cNvSpPr>
          <p:nvPr>
            <p:ph type="pic" sz="quarter" idx="21"/>
          </p:nvPr>
        </p:nvSpPr>
        <p:spPr>
          <a:xfrm>
            <a:off x="418782" y="3861842"/>
            <a:ext cx="2314220" cy="1634325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endParaRPr lang="de-DE" dirty="0"/>
          </a:p>
          <a:p>
            <a:r>
              <a:rPr lang="de-DE" dirty="0"/>
              <a:t>Klick auf das Symbol,</a:t>
            </a:r>
          </a:p>
          <a:p>
            <a:r>
              <a:rPr lang="de-DE" dirty="0"/>
              <a:t>um ein Bild einzufügen</a:t>
            </a:r>
          </a:p>
        </p:txBody>
      </p:sp>
      <p:sp>
        <p:nvSpPr>
          <p:cNvPr id="28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87710" y="5592068"/>
            <a:ext cx="239353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i="1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Hier könnte eine Bild-unterschrift stehen.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2890999" y="4293890"/>
            <a:ext cx="1269120" cy="10801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i="1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Hier könnte eine Bild-unterschrift stehen.</a:t>
            </a:r>
          </a:p>
        </p:txBody>
      </p:sp>
      <p:sp>
        <p:nvSpPr>
          <p:cNvPr id="30" name="Textplatzhalt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2890999" y="1269554"/>
            <a:ext cx="1269120" cy="10801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i="1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Hier könnte eine Bild-unterschrift stehen.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232275" y="1484313"/>
            <a:ext cx="5183188" cy="36130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00" b="1" cap="all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3pPr marL="177800" indent="-177800" defTabSz="360000">
              <a:buClr>
                <a:schemeClr val="accent4"/>
              </a:buClr>
              <a:defRPr sz="19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3pPr>
            <a:lvl4pPr marL="177800" indent="0">
              <a:buFontTx/>
              <a:buNone/>
              <a:defRPr sz="15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4pPr>
            <a:lvl5pPr>
              <a:defRPr>
                <a:latin typeface="MetaLF" pitchFamily="34" charset="0"/>
              </a:defRPr>
            </a:lvl5pPr>
          </a:lstStyle>
          <a:p>
            <a:pPr lvl="0"/>
            <a:r>
              <a:rPr lang="de-DE" dirty="0"/>
              <a:t>Zwischenüberschrift durch klicken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4232275" y="1845618"/>
            <a:ext cx="5183188" cy="439167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19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5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85724" y="-7540"/>
            <a:ext cx="8929739" cy="98152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die Überschrift</a:t>
            </a:r>
          </a:p>
        </p:txBody>
      </p:sp>
      <p:sp>
        <p:nvSpPr>
          <p:cNvPr id="33" name="Untertitel 2"/>
          <p:cNvSpPr txBox="1">
            <a:spLocks/>
          </p:cNvSpPr>
          <p:nvPr userDrawn="1"/>
        </p:nvSpPr>
        <p:spPr>
          <a:xfrm>
            <a:off x="486963" y="189434"/>
            <a:ext cx="8957100" cy="360040"/>
          </a:xfrm>
          <a:prstGeom prst="rect">
            <a:avLst/>
          </a:prstGeom>
        </p:spPr>
        <p:txBody>
          <a:bodyPr lIns="87417" tIns="43708" rIns="87417" bIns="43708"/>
          <a:lstStyle>
            <a:lvl1pPr marL="0" indent="0" algn="l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7891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82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73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648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560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47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38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129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BUND Naturschutz in Bayern</a:t>
            </a:r>
          </a:p>
        </p:txBody>
      </p:sp>
    </p:spTree>
    <p:extLst>
      <p:ext uri="{BB962C8B-B14F-4D97-AF65-F5344CB8AC3E}">
        <p14:creationId xmlns:p14="http://schemas.microsoft.com/office/powerpoint/2010/main" val="5505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5725" y="1484313"/>
            <a:ext cx="7058770" cy="36130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00" b="1" cap="all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3pPr marL="177800" indent="-177800" defTabSz="360000">
              <a:buClr>
                <a:schemeClr val="accent4"/>
              </a:buClr>
              <a:defRPr sz="19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3pPr>
            <a:lvl4pPr marL="177800" indent="0">
              <a:buFontTx/>
              <a:buNone/>
              <a:defRPr sz="15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4pPr>
            <a:lvl5pPr>
              <a:defRPr>
                <a:latin typeface="MetaLF" pitchFamily="34" charset="0"/>
              </a:defRPr>
            </a:lvl5pPr>
          </a:lstStyle>
          <a:p>
            <a:pPr lvl="0"/>
            <a:r>
              <a:rPr lang="de-DE" dirty="0"/>
              <a:t>Zwischenüberschrift durch klicken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487363" y="1845618"/>
            <a:ext cx="7057131" cy="439167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19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5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5724" y="-7540"/>
            <a:ext cx="8929739" cy="98152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die Überschrift</a:t>
            </a:r>
          </a:p>
        </p:txBody>
      </p:sp>
      <p:sp>
        <p:nvSpPr>
          <p:cNvPr id="33" name="Untertitel 2"/>
          <p:cNvSpPr txBox="1">
            <a:spLocks/>
          </p:cNvSpPr>
          <p:nvPr userDrawn="1"/>
        </p:nvSpPr>
        <p:spPr>
          <a:xfrm>
            <a:off x="486963" y="189434"/>
            <a:ext cx="8957100" cy="360040"/>
          </a:xfrm>
          <a:prstGeom prst="rect">
            <a:avLst/>
          </a:prstGeom>
        </p:spPr>
        <p:txBody>
          <a:bodyPr lIns="87417" tIns="43708" rIns="87417" bIns="43708"/>
          <a:lstStyle>
            <a:lvl1pPr marL="0" indent="0" algn="l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7891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82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73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648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560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47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38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129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BUND Naturschutz in Bayern</a:t>
            </a:r>
          </a:p>
        </p:txBody>
      </p:sp>
    </p:spTree>
    <p:extLst>
      <p:ext uri="{BB962C8B-B14F-4D97-AF65-F5344CB8AC3E}">
        <p14:creationId xmlns:p14="http://schemas.microsoft.com/office/powerpoint/2010/main" val="38704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4413" cy="1143520"/>
          </a:xfrm>
          <a:prstGeom prst="rect">
            <a:avLst/>
          </a:prstGeom>
        </p:spPr>
      </p:pic>
      <p:sp>
        <p:nvSpPr>
          <p:cNvPr id="7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5724" y="-7540"/>
            <a:ext cx="8929739" cy="98152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die Überschrift</a:t>
            </a:r>
          </a:p>
        </p:txBody>
      </p:sp>
      <p:sp>
        <p:nvSpPr>
          <p:cNvPr id="33" name="Untertitel 2"/>
          <p:cNvSpPr txBox="1">
            <a:spLocks/>
          </p:cNvSpPr>
          <p:nvPr userDrawn="1"/>
        </p:nvSpPr>
        <p:spPr>
          <a:xfrm>
            <a:off x="486963" y="189434"/>
            <a:ext cx="8957100" cy="360040"/>
          </a:xfrm>
          <a:prstGeom prst="rect">
            <a:avLst/>
          </a:prstGeom>
        </p:spPr>
        <p:txBody>
          <a:bodyPr lIns="87417" tIns="43708" rIns="87417" bIns="43708"/>
          <a:lstStyle>
            <a:lvl1pPr marL="0" indent="0" algn="l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7891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82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73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648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560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472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384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1296" indent="0" algn="ctr" defTabSz="95782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BUND Naturschutz in Bayern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5725" y="1123008"/>
            <a:ext cx="7058770" cy="36130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00" b="1" cap="all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3pPr marL="177800" indent="-177800" defTabSz="360000">
              <a:buClr>
                <a:schemeClr val="accent4"/>
              </a:buClr>
              <a:defRPr sz="19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3pPr>
            <a:lvl4pPr marL="177800" indent="0">
              <a:buFontTx/>
              <a:buNone/>
              <a:defRPr sz="15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</a:defRPr>
            </a:lvl4pPr>
            <a:lvl5pPr>
              <a:defRPr>
                <a:latin typeface="MetaLF" pitchFamily="34" charset="0"/>
              </a:defRPr>
            </a:lvl5pPr>
          </a:lstStyle>
          <a:p>
            <a:pPr lvl="0"/>
            <a:r>
              <a:rPr lang="de-DE" dirty="0"/>
              <a:t>Zwischenüberschrift durch klicken</a:t>
            </a:r>
          </a:p>
        </p:txBody>
      </p:sp>
    </p:spTree>
    <p:extLst>
      <p:ext uri="{BB962C8B-B14F-4D97-AF65-F5344CB8AC3E}">
        <p14:creationId xmlns:p14="http://schemas.microsoft.com/office/powerpoint/2010/main" val="175095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5" r:id="rId3"/>
    <p:sldLayoutId id="2147483654" r:id="rId4"/>
    <p:sldLayoutId id="2147483674" r:id="rId5"/>
  </p:sldLayoutIdLst>
  <p:txStyles>
    <p:titleStyle>
      <a:lvl1pPr algn="ctr" defTabSz="95782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4" indent="-359184" algn="l" defTabSz="95782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32" indent="-299320" algn="l" defTabSz="957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80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92" indent="-239456" algn="l" defTabSz="957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04" indent="-239456" algn="l" defTabSz="957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16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28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40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52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2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24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36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48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60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72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84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96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" y="6475539"/>
            <a:ext cx="9904957" cy="384049"/>
          </a:xfrm>
          <a:prstGeom prst="rect">
            <a:avLst/>
          </a:prstGeom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104063" y="6520918"/>
            <a:ext cx="2311400" cy="346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5782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12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24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36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48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60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72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84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96" algn="l" defTabSz="95782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789E9-ECF5-4DCF-A7DA-1663C8FD6CF6}" type="slidenum">
              <a:rPr lang="de-DE" smtClean="0">
                <a:solidFill>
                  <a:schemeClr val="bg2"/>
                </a:solidFill>
              </a:rPr>
              <a:pPr/>
              <a:t>‹Nr.›</a:t>
            </a:fld>
            <a:endParaRPr lang="de-DE" dirty="0">
              <a:solidFill>
                <a:schemeClr val="bg2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1" y="6626721"/>
            <a:ext cx="158497" cy="12496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702759" y="6526138"/>
            <a:ext cx="288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5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1"/>
                </a:solidFill>
              </a:rPr>
              <a:t>www.bund-naturschutz.de</a:t>
            </a:r>
          </a:p>
        </p:txBody>
      </p:sp>
    </p:spTree>
    <p:extLst>
      <p:ext uri="{BB962C8B-B14F-4D97-AF65-F5344CB8AC3E}">
        <p14:creationId xmlns:p14="http://schemas.microsoft.com/office/powerpoint/2010/main" val="67417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3" r:id="rId3"/>
    <p:sldLayoutId id="2147483677" r:id="rId4"/>
    <p:sldLayoutId id="2147483672" r:id="rId5"/>
    <p:sldLayoutId id="2147483676" r:id="rId6"/>
  </p:sldLayoutIdLst>
  <p:txStyles>
    <p:titleStyle>
      <a:lvl1pPr algn="ctr" defTabSz="95782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4" indent="-359184" algn="l" defTabSz="95782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32" indent="-299320" algn="l" defTabSz="957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80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92" indent="-239456" algn="l" defTabSz="957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04" indent="-239456" algn="l" defTabSz="957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16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28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40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52" indent="-239456" algn="l" defTabSz="957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2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24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36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48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60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72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84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96" algn="l" defTabSz="957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erdkunde/kernkraftwerk-4485" TargetMode="External"/><Relationship Id="rId2" Type="http://schemas.openxmlformats.org/officeDocument/2006/relationships/hyperlink" Target="https://de.wikipedia.org/wiki/Kernreaktor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5" Type="http://schemas.openxmlformats.org/officeDocument/2006/relationships/hyperlink" Target="https://www.weltderphysik.de/thema/hinter-den-dingen/atomkraftwerk/" TargetMode="External"/><Relationship Id="rId4" Type="http://schemas.openxmlformats.org/officeDocument/2006/relationships/hyperlink" Target="https://view.genially.com/6220bdad797ddc001944f03d/presentation-physik-prasent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erdkunde/kernkraftwerk-4485" TargetMode="External"/><Relationship Id="rId2" Type="http://schemas.openxmlformats.org/officeDocument/2006/relationships/hyperlink" Target="https://view.genially.com/6220bdad797ddc001944f03d/presentation-physik-prasentat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hyperlink" Target="https://www.verivox.de/strom/themen/atomkraftwerk/" TargetMode="External"/><Relationship Id="rId4" Type="http://schemas.openxmlformats.org/officeDocument/2006/relationships/hyperlink" Target="https://de.wikipedia.org/wiki/Kernreakt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e.wikipedia.org/wiki/Kernreaktor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www.klimareporter.de/strom/quaschning-erklaert-uran-ist-bald-alle" TargetMode="External"/><Relationship Id="rId7" Type="http://schemas.openxmlformats.org/officeDocument/2006/relationships/hyperlink" Target="https://www.energie-lexikon.info/brutreakto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weltderphysik.de/gebiet/technik/energie/kernenergie/uran-reserven/" TargetMode="External"/><Relationship Id="rId5" Type="http://schemas.openxmlformats.org/officeDocument/2006/relationships/hyperlink" Target="https://www.nuklearforum.ch/de/kontext/kernenergie-weiteren-mythen-auf-der-spur/" TargetMode="External"/><Relationship Id="rId4" Type="http://schemas.openxmlformats.org/officeDocument/2006/relationships/hyperlink" Target="https://www.kernenergie.ch/de/rohstoff-uran-_content---1--1085.html" TargetMode="Externa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energie-lexikon.info/uran.html" TargetMode="External"/><Relationship Id="rId7" Type="http://schemas.openxmlformats.org/officeDocument/2006/relationships/hyperlink" Target="https://umweltinstitut.org/radioaktivitaet/atommuel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und.net/themen/atomkraft/gefahren/uranabbau/#:~:text=Das%20weltweite%20Uranvorkommen%20reicht%20bei,wie%20auch%20Tagebau%20abgebaut%20werden" TargetMode="External"/><Relationship Id="rId5" Type="http://schemas.openxmlformats.org/officeDocument/2006/relationships/hyperlink" Target="https://www.bgr.bund.de/DE/Themen/Energie/Bilder/Energiestudie2023/ene_uranfoerderlaender_2022_g.html;jsessionid=97734E334931131526C729BFDE8B6AEC.internet971?nn=1542284" TargetMode="External"/><Relationship Id="rId4" Type="http://schemas.openxmlformats.org/officeDocument/2006/relationships/hyperlink" Target="https://de.wikipedia.org/wiki/Uranbergbau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rnenergie.ch/de/rohstoff-uran-_content---1--1085.html" TargetMode="External"/><Relationship Id="rId3" Type="http://schemas.openxmlformats.org/officeDocument/2006/relationships/hyperlink" Target="https://www.energie-lexikon.info/urananreicherung.html" TargetMode="External"/><Relationship Id="rId7" Type="http://schemas.openxmlformats.org/officeDocument/2006/relationships/hyperlink" Target="https://www.energie-lexikon.info/radioaktiver_abfal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nergie-lexikon.info/wiederaufarbeitung.html" TargetMode="External"/><Relationship Id="rId5" Type="http://schemas.openxmlformats.org/officeDocument/2006/relationships/hyperlink" Target="https://www.energie-lexikon.info/uran.html" TargetMode="External"/><Relationship Id="rId4" Type="http://schemas.openxmlformats.org/officeDocument/2006/relationships/hyperlink" Target="https://www.bund.net/themen/atomkraft/gefahren/uranabbau/#:~:text=Das%20weltweite%20Uranvorkommen%20reicht%20bei,wie%20auch%20Tagebau%20abgebaut%20werden" TargetMode="External"/><Relationship Id="rId9" Type="http://schemas.openxmlformats.org/officeDocument/2006/relationships/hyperlink" Target="https://www.nuklearforum.ch/de/kontext/kernenergie-weiteren-mythen-auf-der-spu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e-lexikon.info/rp-energie-blog_2019_12_30.html" TargetMode="External"/><Relationship Id="rId2" Type="http://schemas.openxmlformats.org/officeDocument/2006/relationships/hyperlink" Target="https://de.wikipedia.org/wiki/Small_Modular_Reactor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hyperlink" Target="https://taz.de/Energieunternehmen-steigen-aus/!5973390/" TargetMode="External"/><Relationship Id="rId4" Type="http://schemas.openxmlformats.org/officeDocument/2006/relationships/hyperlink" Target="https://www.base.bund.de/shareddocs/downloads/de/berichte/kt/gutachten-small-modular-reactors.pdf?__blob=publicationFile&amp;v=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smarter.de/schule/physik/kernphysik/thorium-reaktor/#:~:text=In%20einem%20Thorium%20Reaktor%20wird,zu%20bilden%2C%20ein%20spaltbares%20Isotop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www.energie-lexikon.info/rp-energie-blog_2020_05_04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pektrum.de/video/energiewende-thorium-brennstoff-fuer-atomkraftwerke-der-zukunft/1677526#:~:text=Thorium%20soll%20in%20einer%20neuen,bis%20zirka%20330%20Grad%20Celsius" TargetMode="External"/><Relationship Id="rId5" Type="http://schemas.openxmlformats.org/officeDocument/2006/relationships/hyperlink" Target="https://de.wikipedia.org/wiki/Fl&#252;ssigsalzreaktor" TargetMode="External"/><Relationship Id="rId4" Type="http://schemas.openxmlformats.org/officeDocument/2006/relationships/hyperlink" Target="https://de.wikipedia.org/wiki/Thoriu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klimareporter.de/strom/quaschning-erklaert-fusionskraftwerke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www.ipp.mpg.de/12215/aufba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tudyflix.de/ingenieurwissenschaften/kernfusion-2002" TargetMode="External"/><Relationship Id="rId5" Type="http://schemas.openxmlformats.org/officeDocument/2006/relationships/hyperlink" Target="https://www.energie-lexikon.info/kernfusion.html?s=ak" TargetMode="External"/><Relationship Id="rId4" Type="http://schemas.openxmlformats.org/officeDocument/2006/relationships/hyperlink" Target="https://www.verivox.de/strom/themen/fusionskraftwerk/#:~:text=In%20einem%20Fusionskraftwerk%20dienen%20die,h&#246;her%20als%20die%20des%20Ausgangsmaterial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.de/wirtschaft/warum-die-atomkraft-ein-irrtum-ist-10-000-euro-pro-kilowattstunde-strom-zr-93601428.html" TargetMode="External"/><Relationship Id="rId3" Type="http://schemas.openxmlformats.org/officeDocument/2006/relationships/hyperlink" Target="https://www.sonnenseite.com/de/wirtschaft/riesiger-wasserfussabdruck-von-atomenergie/#:~:text=Diese%20Mengen%20sind%20beachtlich%3A%20Pro,dem%20Wasserverbrauch%20aller%20Haushalte%20Deutschlands" TargetMode="External"/><Relationship Id="rId7" Type="http://schemas.openxmlformats.org/officeDocument/2006/relationships/hyperlink" Target="https://www.sens-energy.com/de/news/8-fakten-ueber-freiflaechen-photovoltaik/#:~:text=Mit%20SENS%20k&#246;nnen%20Sie%20Ihren,Kilowatt-Peak%20(kWp)" TargetMode="External"/><Relationship Id="rId2" Type="http://schemas.openxmlformats.org/officeDocument/2006/relationships/hyperlink" Target="https://www.energie-lexikon.info/uran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ergiefakten.wordpress.com/2017/07/18/kuehlwasser-warum-benoetigen-waermekraftwerke-das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energie-lexikon.info/carnot_wirkungsgrad.html" TargetMode="External"/><Relationship Id="rId10" Type="http://schemas.openxmlformats.org/officeDocument/2006/relationships/hyperlink" Target="https://www.manager-magazin.de/finanzen/versicherungen/a-761954.html" TargetMode="External"/><Relationship Id="rId4" Type="http://schemas.openxmlformats.org/officeDocument/2006/relationships/hyperlink" Target="https://www.vdi-nachrichten.com/technik/umwelt/wasserverbrauch-in-deutschland-sank-deutlich-durch-akw-abschaltung/" TargetMode="External"/><Relationship Id="rId9" Type="http://schemas.openxmlformats.org/officeDocument/2006/relationships/hyperlink" Target="https://www.spiegel.de/wissenschaft/kernkraft-ist-nachhaltig-nachhaltig-unversicherbar-a-f6d8ef67-4f51-4697-965a-add0480ca71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elsblatt.com/finanzen/banken-versicherungen/versicherer/bei-super-gau-atomkraftwerke-unzureichend-versichert/19714494.html?ticket=ST-6385298-LW0C7mriAp0DwBSLaGvO-cas01.example.org" TargetMode="External"/><Relationship Id="rId7" Type="http://schemas.openxmlformats.org/officeDocument/2006/relationships/hyperlink" Target="https://wua-wien.at/atomschutz/positionen-und-stellungnahmen/2443-12-jahre-nach-fukushima#:~:text=Laut%20der%20japanischen%20Regierung%20werden,Euro)%20angenommen" TargetMode="External"/><Relationship Id="rId2" Type="http://schemas.openxmlformats.org/officeDocument/2006/relationships/hyperlink" Target="https://www.worldnuclearreport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zdf.de/nachrichten/politik/deutschland/atommuell-asse-zwischenlager-endlager-100.html" TargetMode="External"/><Relationship Id="rId5" Type="http://schemas.openxmlformats.org/officeDocument/2006/relationships/hyperlink" Target="https://www.weltderphysik.de/gebiet/technik/energie/kernenergie/uran-reserven/" TargetMode="External"/><Relationship Id="rId4" Type="http://schemas.openxmlformats.org/officeDocument/2006/relationships/hyperlink" Target="https://www.n-tv.de/wissen/Neue-Atomkraftreaktoren-noch-lange-nicht-marktreif-article24821519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fr.de/wirtschaft/atomkraft-ja-bitte-oder-besser-nicht-das-steckt-hinter-der-atom-renaissance-93342996.html" TargetMode="External"/><Relationship Id="rId7" Type="http://schemas.openxmlformats.org/officeDocument/2006/relationships/hyperlink" Target="https://www.pv-magazine.de/2024/10/07/photovoltaik-stromgestehungskosten-liegen-in-deutschland-zwischen-41-und-144-cent-pro-kilowattstunde/#:~:text=Ein%20neuer%20Bericht%20des%20Fraunhofer,5%20Cent%20pro%20Kilowattstunde%20bewegen" TargetMode="External"/><Relationship Id="rId2" Type="http://schemas.openxmlformats.org/officeDocument/2006/relationships/hyperlink" Target="https://www.iwr.de/news/atomkraftwerke-weltmarkt-verharrt-auch-2024-in-der-talsohle-atomstrom-fuer-ki-anwendungen-zu-teuer-news3900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ruenes.haus/photovoltaik-preisentwicklung/" TargetMode="External"/><Relationship Id="rId5" Type="http://schemas.openxmlformats.org/officeDocument/2006/relationships/hyperlink" Target="https://www.volker-quaschning.de/datserv/pv-welt/index.php" TargetMode="External"/><Relationship Id="rId4" Type="http://schemas.openxmlformats.org/officeDocument/2006/relationships/hyperlink" Target="https://www.focus.de/earth/energie/neuer-atom-boom-in-vollem-gange-frankreichs-milliarden-akw-fiasko-zeigt-wie-falsch-merz-und-weidel-liegen_id_260644887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e-lexikon.info/uran.html" TargetMode="External"/><Relationship Id="rId2" Type="http://schemas.openxmlformats.org/officeDocument/2006/relationships/hyperlink" Target="https://www.ndr.de/fernsehen/sendungen/panorama/archiv/1976/-,panorama12570.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link.springer.com/chapter/10.1007/978-3-662-63416-5_5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studyflix.de/chemie/isotope-207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ernenergie.ch/de/element-uran.html#:~:text=Die%20Atomkerne%20der%20wichtigen%20in,%2B%20146%20Neutronen%20%3D%20238%20Kernteilchen" TargetMode="External"/><Relationship Id="rId5" Type="http://schemas.openxmlformats.org/officeDocument/2006/relationships/hyperlink" Target="https://de.wikipedia.org/wiki/Periodensystem" TargetMode="External"/><Relationship Id="rId4" Type="http://schemas.openxmlformats.org/officeDocument/2006/relationships/hyperlink" Target="https://studyflix.de/ingenieurwissenschaften/kernspaltung-2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ingenieurwissenschaften/kernspaltung-2001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www.kernenergie.ch/de/element-uran.html#:~:text=Die%20Atomkerne%20der%20wichtigen%20in,%2B%20146%20Neutronen%20%3D%20238%20Kernteilch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iew.genially.com/6220bdad797ddc001944f03d/presentation-physik-prasentation" TargetMode="External"/><Relationship Id="rId5" Type="http://schemas.openxmlformats.org/officeDocument/2006/relationships/hyperlink" Target="https://de.wikipedia.org/wiki/Periodensystem" TargetMode="External"/><Relationship Id="rId4" Type="http://schemas.openxmlformats.org/officeDocument/2006/relationships/hyperlink" Target="https://link.springer.com/chapter/10.1007/978-3-662-63416-5_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logs.spektrum.de/go-for-launch/moderator-steuerst-be-gau-und-weitere-begriffe/" TargetMode="External"/><Relationship Id="rId2" Type="http://schemas.openxmlformats.org/officeDocument/2006/relationships/hyperlink" Target="https://www.gefahrenstoffe.uni-bayreuth.de/pool/dokumente/strahlenschutz/018basiswissen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+mj-lt"/>
              </a:rPr>
              <a:t>Atomkraft, wie bitte?</a:t>
            </a:r>
            <a:br>
              <a:rPr lang="de-DE" sz="3600" dirty="0">
                <a:latin typeface="+mj-lt"/>
              </a:rPr>
            </a:b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Christopher Thieser</a:t>
            </a:r>
          </a:p>
          <a:p>
            <a:r>
              <a:rPr lang="de-DE" sz="2800" dirty="0">
                <a:latin typeface="+mj-lt"/>
              </a:rPr>
              <a:t>20.03.2025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50D940-E2EF-13F8-CCFD-D9242BA1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02" y="2336800"/>
            <a:ext cx="5696745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22AFF-743F-0D37-64BF-42ABD9A0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E3FCDF-5519-8D8C-67D5-04F7787AE3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Wie funktioniere AKWs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D40E10-509B-01CF-DC48-08E6F6FD56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7057131" cy="50397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800" b="1" dirty="0"/>
              <a:t>Funktionsprinzip eine AKW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Durch den Spaltprozess wird Wasser erwärmt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Das Wasser verdampft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Der Dampf wird durch eine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/>
              <a:t>     Turbine geleitet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Die Turbine treibt einen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/>
              <a:t>     Generator an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Dieser erzeugt den Strom</a:t>
            </a:r>
          </a:p>
          <a:p>
            <a:pPr marL="0" indent="0">
              <a:spcAft>
                <a:spcPts val="0"/>
              </a:spcAft>
              <a:buNone/>
            </a:pPr>
            <a:endParaRPr lang="de-DE" sz="1000" dirty="0"/>
          </a:p>
          <a:p>
            <a:pPr fontAlgn="base"/>
            <a:r>
              <a:rPr lang="de-DE" sz="1600" dirty="0"/>
              <a:t>z.B. Druckwasserreaktor</a:t>
            </a:r>
          </a:p>
          <a:p>
            <a:pPr marL="180975" lvl="1" indent="0" fontAlgn="base">
              <a:buNone/>
            </a:pPr>
            <a:r>
              <a:rPr lang="de-DE" sz="1200" dirty="0"/>
              <a:t>1  -  Reaktor</a:t>
            </a:r>
          </a:p>
          <a:p>
            <a:pPr marL="180975" lvl="1" indent="0" fontAlgn="base">
              <a:buNone/>
            </a:pPr>
            <a:r>
              <a:rPr lang="de-DE" sz="1200" dirty="0"/>
              <a:t>2  -  Steuerstäbe</a:t>
            </a:r>
          </a:p>
          <a:p>
            <a:pPr marL="180975" lvl="1" indent="0" fontAlgn="base">
              <a:buNone/>
            </a:pPr>
            <a:r>
              <a:rPr lang="de-DE" sz="1200" dirty="0"/>
              <a:t>3  -  Radioaktive Brennelemente</a:t>
            </a:r>
          </a:p>
          <a:p>
            <a:pPr marL="180975" lvl="1" indent="0" fontAlgn="base">
              <a:buNone/>
            </a:pPr>
            <a:r>
              <a:rPr lang="de-DE" sz="1200" dirty="0"/>
              <a:t>4  -  Dampferzeuger</a:t>
            </a:r>
          </a:p>
          <a:p>
            <a:pPr marL="180975" lvl="1" indent="0" fontAlgn="base">
              <a:buNone/>
            </a:pPr>
            <a:r>
              <a:rPr lang="de-DE" sz="1200" dirty="0"/>
              <a:t>5  -  Hochdruckturbine</a:t>
            </a:r>
          </a:p>
          <a:p>
            <a:pPr marL="180975" lvl="1" indent="0" fontAlgn="base">
              <a:buNone/>
            </a:pPr>
            <a:r>
              <a:rPr lang="de-DE" sz="1200" dirty="0"/>
              <a:t>6  -  Niederdruckturbinen</a:t>
            </a:r>
          </a:p>
          <a:p>
            <a:pPr marL="180975" lvl="1" indent="0" fontAlgn="base">
              <a:buNone/>
            </a:pPr>
            <a:r>
              <a:rPr lang="de-DE" sz="1200" dirty="0"/>
              <a:t>7  -  Generator</a:t>
            </a:r>
          </a:p>
          <a:p>
            <a:pPr marL="180975" lvl="1" indent="0" fontAlgn="base">
              <a:buNone/>
            </a:pPr>
            <a:r>
              <a:rPr lang="de-DE" sz="1200" dirty="0"/>
              <a:t>8  - Transformator</a:t>
            </a:r>
          </a:p>
          <a:p>
            <a:pPr marL="180975" lvl="1" indent="0" fontAlgn="base">
              <a:buNone/>
            </a:pPr>
            <a:r>
              <a:rPr lang="de-DE" sz="1200" dirty="0"/>
              <a:t>9  -  Kondensator</a:t>
            </a:r>
          </a:p>
          <a:p>
            <a:pPr marL="180975" lvl="1" indent="0" fontAlgn="base">
              <a:buNone/>
            </a:pPr>
            <a:r>
              <a:rPr lang="de-DE" sz="1200" dirty="0"/>
              <a:t>10 - Kühlturm</a:t>
            </a: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https://de.wikipedia.org/wiki/Kernreaktor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https://studyflix.de/erdkunde/kernkraftwerk-4485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https://view.genially.com/6220bdad797ddc001944f03d/presentation-physik-prasentation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https://www.weltderphysik.de/thema/hinter-den-dingen/atomkraftwerk/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B527C3-2211-B767-BD71-0007E783E5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E729B8-4974-8F49-ADAF-75A9FF90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82" y="1731435"/>
            <a:ext cx="687888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D799-917E-3743-01AB-661A606E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806951-D7AA-AED2-7C0F-F4AB87BF2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Wie funktioniere AKWs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CB5A0E-55E7-E944-B9DB-0BC2832905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8928100" cy="50397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800" b="1" dirty="0"/>
              <a:t>Aufbau eines AKW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1. Reaktorgebäude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Hier findet die Kernspaltung (Fission) statt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2. Maschinenhaus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Enthält Turbine, Generator und Kondensatoren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3. Hilfsanlagen/Schaltanlage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Überwachung des AKW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4. </a:t>
            </a:r>
            <a:r>
              <a:rPr lang="de-DE" sz="1400" dirty="0" err="1"/>
              <a:t>Reaktorhilfsanlagengebäude</a:t>
            </a:r>
            <a:endParaRPr lang="de-DE" sz="1400" dirty="0"/>
          </a:p>
          <a:p>
            <a:pPr lvl="1">
              <a:spcAft>
                <a:spcPts val="0"/>
              </a:spcAft>
            </a:pPr>
            <a:r>
              <a:rPr lang="de-DE" sz="1100" dirty="0"/>
              <a:t>Reaktor Kühlwasserspeisung und Aufbereitung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5. Notstromgebäude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Weiterbetrieb von Pumpen, … im Notfall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6. Fortluftkamin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Sorgt für Unterdruck im Reaktor, um den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  Austritt von radioaktiven Gasen zu vermeiden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7. Verwaltungsgebäude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8. Werkstattgebäude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9. Haupt- und Nebenkühlwassersystem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10. Kühltürme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Kühlung des Kühlwassers 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Wasserdampf tritt aus (bis zu 2% des Kühlwassers verdampft dabei)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11. Brennelement Zwischenlager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https://view.genially.com/6220bdad797ddc001944f03d/presentation-physik-prasentation</a:t>
            </a:r>
            <a:r>
              <a:rPr lang="de-DE" sz="1000" dirty="0"/>
              <a:t> </a:t>
            </a:r>
            <a:r>
              <a:rPr lang="de-DE" sz="1000" dirty="0">
                <a:hlinkClick r:id="rId3"/>
              </a:rPr>
              <a:t>https://studyflix.de/erdkunde/kernkraftwerk-4485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https://de.wikipedia.org/wiki/Kernreaktor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https://www.verivox.de/strom/themen/atomkraftwerk/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FD24F0-EBA7-DE43-6045-35573C8196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6EDCA5-DE83-F7BB-BB4B-ED1A0430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6" y="1197547"/>
            <a:ext cx="6123196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750C-DA69-1D33-2105-D7AB4C2DC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5ED603A-7BEC-5DA5-B6F9-39386AD69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Wie funktioniere AKWs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BA823D-1D67-FC18-6E02-837F1A95BA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8641307" cy="50397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Typen</a:t>
            </a:r>
          </a:p>
          <a:p>
            <a:pPr>
              <a:spcAft>
                <a:spcPts val="0"/>
              </a:spcAft>
            </a:pPr>
            <a:r>
              <a:rPr lang="de-DE" sz="1800" dirty="0"/>
              <a:t>Leichtwasserreaktor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Moderator Wasser (1H</a:t>
            </a:r>
            <a:r>
              <a:rPr lang="de-DE" sz="1400" baseline="-25000" dirty="0"/>
              <a:t>2</a:t>
            </a:r>
            <a:r>
              <a:rPr lang="de-DE" sz="1400" dirty="0"/>
              <a:t>)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Der meistgenutzten Typen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Siede-, Druckwasserreaktoren</a:t>
            </a:r>
          </a:p>
          <a:p>
            <a:pPr>
              <a:spcAft>
                <a:spcPts val="0"/>
              </a:spcAft>
            </a:pPr>
            <a:r>
              <a:rPr lang="de-DE" sz="1800" dirty="0"/>
              <a:t>Brutreaktor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Besonderer Reaktortyp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Er erzeugt aus eigentlich nicht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400" dirty="0"/>
              <a:t>     spaltbare 238U Energie</a:t>
            </a:r>
          </a:p>
          <a:p>
            <a:pPr>
              <a:spcAft>
                <a:spcPts val="0"/>
              </a:spcAft>
            </a:pPr>
            <a:r>
              <a:rPr lang="de-DE" sz="1800" dirty="0"/>
              <a:t>Sondertypen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Flüssigsalzreaktor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Schwerwasserreaktor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Graphit-Gas-Reaktortypen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Und weitere</a:t>
            </a:r>
          </a:p>
          <a:p>
            <a:pPr marL="0" indent="0">
              <a:spcAft>
                <a:spcPts val="0"/>
              </a:spcAft>
              <a:buNone/>
            </a:pPr>
            <a:endParaRPr lang="de-DE" sz="1000" b="1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Generationen</a:t>
            </a:r>
          </a:p>
          <a:p>
            <a:pPr>
              <a:spcAft>
                <a:spcPts val="0"/>
              </a:spcAft>
            </a:pPr>
            <a:r>
              <a:rPr lang="de-DE" sz="1800" dirty="0"/>
              <a:t>Gen. I bis IV</a:t>
            </a:r>
          </a:p>
          <a:p>
            <a:pPr>
              <a:spcAft>
                <a:spcPts val="0"/>
              </a:spcAft>
            </a:pPr>
            <a:r>
              <a:rPr lang="de-DE" sz="1800" dirty="0"/>
              <a:t>Definiert den Entwicklungstand und ca. </a:t>
            </a:r>
            <a:r>
              <a:rPr lang="de-DE" sz="1800" dirty="0" err="1"/>
              <a:t>Inbetriebnahmezeitraum</a:t>
            </a:r>
            <a:r>
              <a:rPr lang="de-DE" sz="1800" dirty="0"/>
              <a:t> der Reaktoren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https://de.wikipedia.org/wiki/Kernreaktor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A25FCB-DAEA-4A41-D481-751C337437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4EB1D6-E6EB-FF97-D88F-FC4C30D2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26" y="2609776"/>
            <a:ext cx="6675462" cy="240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3CA8-84B9-8F20-121F-406EFC80B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133403-3759-4942-17A3-092CA11483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Rohstoffe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C75AB4-3D73-123B-1237-81785F2BA6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51699"/>
            <a:ext cx="8928100" cy="5085590"/>
          </a:xfrm>
        </p:spPr>
        <p:txBody>
          <a:bodyPr/>
          <a:lstStyle/>
          <a:p>
            <a:r>
              <a:rPr lang="de-DE" sz="1600" dirty="0"/>
              <a:t>Verwendbare Elemente</a:t>
            </a:r>
          </a:p>
          <a:p>
            <a:pPr lvl="1"/>
            <a:r>
              <a:rPr lang="de-DE" sz="1400" dirty="0"/>
              <a:t>Uran (99% 238U, 0,7% 235U) </a:t>
            </a:r>
          </a:p>
          <a:p>
            <a:pPr lvl="1"/>
            <a:r>
              <a:rPr lang="de-DE" sz="1400" dirty="0"/>
              <a:t>Plutonium (239U)</a:t>
            </a:r>
          </a:p>
          <a:p>
            <a:pPr lvl="1"/>
            <a:r>
              <a:rPr lang="de-DE" sz="1400" dirty="0"/>
              <a:t>Thorium (232Th)</a:t>
            </a:r>
          </a:p>
          <a:p>
            <a:pPr lvl="1"/>
            <a:r>
              <a:rPr lang="de-DE" sz="1400" dirty="0"/>
              <a:t>Deuterium (2H)</a:t>
            </a:r>
            <a:endParaRPr lang="de-DE" sz="900" dirty="0"/>
          </a:p>
          <a:p>
            <a:r>
              <a:rPr lang="de-DE" sz="1600" dirty="0"/>
              <a:t>Reichweite</a:t>
            </a:r>
          </a:p>
          <a:p>
            <a:pPr lvl="1"/>
            <a:r>
              <a:rPr lang="de-DE" sz="1400" dirty="0"/>
              <a:t>Uran kommt sehr oft vor (z.B. viel häufiger als Silber und rund 500-mal häufiger als Gold)</a:t>
            </a:r>
          </a:p>
          <a:p>
            <a:pPr lvl="1"/>
            <a:r>
              <a:rPr lang="de-DE" sz="1400" dirty="0"/>
              <a:t>Abhängig von Abbaumethoden (Kosten zu Preis), jährlichen Verbrauch, Verwendung (Brutreaktoren)</a:t>
            </a:r>
          </a:p>
          <a:p>
            <a:pPr lvl="1"/>
            <a:r>
              <a:rPr lang="de-DE" sz="1400" dirty="0"/>
              <a:t>70 - &gt; 300 Jahre</a:t>
            </a:r>
          </a:p>
          <a:p>
            <a:pPr lvl="1"/>
            <a:r>
              <a:rPr lang="de-DE" sz="1400" dirty="0"/>
              <a:t>Meist aus Abbau (Minen 90 %)</a:t>
            </a:r>
          </a:p>
          <a:p>
            <a:pPr lvl="1"/>
            <a:r>
              <a:rPr lang="de-DE" sz="1400" dirty="0"/>
              <a:t>Der Rest stammte aus Lagerbeständen, aus der Abrüstung oder Wiederaufarbeitung</a:t>
            </a:r>
          </a:p>
          <a:p>
            <a:pPr lvl="1"/>
            <a:r>
              <a:rPr lang="de-DE" sz="1400" dirty="0"/>
              <a:t>Bei derzeitiger Technologie und Verbrauch sind die weltweiten Uranvorräte nur noch für einige Jahrzehnte ausreichen</a:t>
            </a:r>
            <a:endParaRPr lang="de-DE" sz="900" dirty="0"/>
          </a:p>
          <a:p>
            <a:r>
              <a:rPr lang="de-DE" sz="1600" dirty="0"/>
              <a:t>Energiedichte</a:t>
            </a:r>
          </a:p>
          <a:p>
            <a:pPr lvl="1"/>
            <a:r>
              <a:rPr lang="de-DE" sz="1400" dirty="0"/>
              <a:t>Zur Erzeugung von 1 Mill. </a:t>
            </a:r>
            <a:r>
              <a:rPr lang="de-DE" sz="1400" dirty="0" err="1"/>
              <a:t>MWh</a:t>
            </a:r>
            <a:r>
              <a:rPr lang="de-DE" sz="1400" baseline="-25000" dirty="0" err="1"/>
              <a:t>el</a:t>
            </a:r>
            <a:r>
              <a:rPr lang="de-DE" sz="1400" dirty="0"/>
              <a:t> </a:t>
            </a:r>
          </a:p>
          <a:p>
            <a:pPr marL="180975" lvl="1" indent="0">
              <a:buNone/>
            </a:pPr>
            <a:r>
              <a:rPr lang="de-DE" sz="1400" dirty="0"/>
              <a:t>   = 24 t U = 135 Tsd. T Erdgas = 400 Tsd. T Steinkohle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https://www.klimareporter.de/strom/quaschning-erklaert-uran-ist-bald-alle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4"/>
              </a:rPr>
              <a:t>https://de.wikipedia.org/wiki/Thorium</a:t>
            </a:r>
          </a:p>
          <a:p>
            <a:pPr marL="0" indent="0">
              <a:buNone/>
            </a:pPr>
            <a:r>
              <a:rPr lang="de-DE" sz="1000" dirty="0">
                <a:hlinkClick r:id="rId4"/>
              </a:rPr>
              <a:t>https://www.kernenergie.ch/de/rohstoff-uran-_content---1--1085.html</a:t>
            </a:r>
            <a:r>
              <a:rPr lang="de-DE" sz="1000" dirty="0"/>
              <a:t> </a:t>
            </a:r>
            <a:endParaRPr lang="de-DE" sz="1000" b="1" dirty="0"/>
          </a:p>
          <a:p>
            <a:pPr marL="0" indent="0">
              <a:buNone/>
            </a:pPr>
            <a:r>
              <a:rPr lang="de-DE" sz="1000" dirty="0">
                <a:hlinkClick r:id="rId5"/>
              </a:rPr>
              <a:t>https://www.nuklearforum.ch/de/kontext/kernenergie-weiteren-mythen-auf-der-spur/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6"/>
              </a:rPr>
              <a:t>https://www.weltderphysik.de/gebiet/technik/energie/kernenergie/uran-reserven/</a:t>
            </a:r>
            <a:endParaRPr lang="de-DE" sz="1000" dirty="0"/>
          </a:p>
          <a:p>
            <a:pPr marL="0" indent="0">
              <a:buNone/>
            </a:pPr>
            <a:r>
              <a:rPr lang="de-DE" sz="1000" dirty="0">
                <a:hlinkClick r:id="rId7"/>
              </a:rPr>
              <a:t>https://www.energie-lexikon.info/brutreaktor.html</a:t>
            </a:r>
            <a:endParaRPr lang="de-DE" sz="1000" dirty="0"/>
          </a:p>
          <a:p>
            <a:pPr marL="0" indent="0">
              <a:buNone/>
            </a:pPr>
            <a:endParaRPr lang="de-DE" sz="1000" dirty="0">
              <a:latin typeface="Century Gothic" panose="020B0502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F9EB35-B0CE-2E87-8DC0-D970117A00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1026" name="Picture 2" descr="1 5 2a Energiedichten d">
            <a:extLst>
              <a:ext uri="{FF2B5EF4-FFF2-40B4-BE49-F238E27FC236}">
                <a16:creationId xmlns:a16="http://schemas.microsoft.com/office/drawing/2014/main" id="{1B8E701F-8304-8D8A-C0F4-DDEFEE5A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76" y="4297965"/>
            <a:ext cx="4680521" cy="217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ranreserven Welt 2019 d RAR Bulletin (002)">
            <a:extLst>
              <a:ext uri="{FF2B5EF4-FFF2-40B4-BE49-F238E27FC236}">
                <a16:creationId xmlns:a16="http://schemas.microsoft.com/office/drawing/2014/main" id="{AA456EEF-364B-89A6-67FD-14F28ED6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34" y="130824"/>
            <a:ext cx="4824536" cy="26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319A0-3552-8A1E-3179-992844689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D30072-938E-3597-6C5A-A10E7C3CDF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Rohstoffe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A3EC5E-EE66-08C1-660E-E9549A63AA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9225065" cy="5039742"/>
          </a:xfrm>
        </p:spPr>
        <p:txBody>
          <a:bodyPr/>
          <a:lstStyle/>
          <a:p>
            <a:r>
              <a:rPr lang="de-DE" sz="1600" dirty="0"/>
              <a:t>Abbauländer</a:t>
            </a:r>
          </a:p>
          <a:p>
            <a:pPr lvl="1"/>
            <a:r>
              <a:rPr lang="de-DE" sz="1200" dirty="0"/>
              <a:t>Gibt es nicht überall in nötiger Menge und Qualität</a:t>
            </a:r>
          </a:p>
          <a:p>
            <a:pPr lvl="1"/>
            <a:r>
              <a:rPr lang="de-DE" sz="1200" dirty="0"/>
              <a:t>Vorwiegend in Kanada, Australien, Kasachstan, Russland, Niger, </a:t>
            </a:r>
          </a:p>
          <a:p>
            <a:pPr marL="180975" lvl="1" indent="0">
              <a:buNone/>
            </a:pPr>
            <a:r>
              <a:rPr lang="de-DE" sz="1200" dirty="0"/>
              <a:t>    Namibia, Usbekistan und den USA</a:t>
            </a:r>
          </a:p>
          <a:p>
            <a:r>
              <a:rPr lang="de-DE" sz="1600" dirty="0"/>
              <a:t>Gewinnung</a:t>
            </a:r>
          </a:p>
          <a:p>
            <a:pPr lvl="1"/>
            <a:r>
              <a:rPr lang="de-DE" sz="1200" dirty="0"/>
              <a:t>Tiefbau, Tagebau (90 %)</a:t>
            </a:r>
          </a:p>
          <a:p>
            <a:pPr lvl="1"/>
            <a:r>
              <a:rPr lang="de-DE" sz="1200" dirty="0"/>
              <a:t>Uran als Nebenprodukt (auch bei Seltenen Erden)</a:t>
            </a:r>
          </a:p>
          <a:p>
            <a:pPr lvl="1"/>
            <a:r>
              <a:rPr lang="de-DE" sz="1200" dirty="0"/>
              <a:t>Unkonventionelle Gewinnung (Meerwasser, Kohleasche, …)</a:t>
            </a:r>
          </a:p>
          <a:p>
            <a:r>
              <a:rPr lang="de-DE" sz="1600" dirty="0"/>
              <a:t>Urankonzentration Erzgestein</a:t>
            </a:r>
          </a:p>
          <a:p>
            <a:pPr lvl="1"/>
            <a:r>
              <a:rPr lang="de-DE" sz="1200" dirty="0"/>
              <a:t>Unter 1 % des abgebauten Gesteins (0,1-0,5 %)</a:t>
            </a:r>
          </a:p>
          <a:p>
            <a:pPr lvl="1"/>
            <a:r>
              <a:rPr lang="de-DE" sz="1200" dirty="0"/>
              <a:t>Es müssen daher große Mengen umgegraben werden</a:t>
            </a:r>
          </a:p>
          <a:p>
            <a:pPr lvl="1"/>
            <a:r>
              <a:rPr lang="de-DE" sz="1200" dirty="0"/>
              <a:t>Der Abraum enthält eine reihe problematischer Stoffe</a:t>
            </a:r>
          </a:p>
          <a:p>
            <a:pPr marL="355600" lvl="1" indent="0">
              <a:buNone/>
            </a:pPr>
            <a:r>
              <a:rPr lang="de-DE" sz="1200" dirty="0"/>
              <a:t>(toxisch, radioaktiv)</a:t>
            </a:r>
          </a:p>
          <a:p>
            <a:pPr lvl="1"/>
            <a:r>
              <a:rPr lang="de-DE" sz="1200" dirty="0"/>
              <a:t>Bei 1 GW Leistung werden ca. 160-175 t U/a benötigt, bei 0,2 % Konzentration damit 80.000 t Gestein/Jahr</a:t>
            </a:r>
          </a:p>
          <a:p>
            <a:r>
              <a:rPr lang="de-DE" sz="1600" dirty="0"/>
              <a:t>Natururan</a:t>
            </a:r>
          </a:p>
          <a:p>
            <a:pPr lvl="1"/>
            <a:r>
              <a:rPr lang="de-DE" sz="1200" dirty="0"/>
              <a:t>besteht aus ca. 99,3 U238 und nur zu ca. 0,7 aus U235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https://www.energie-lexikon.info/uran.html</a:t>
            </a:r>
            <a:endParaRPr lang="de-DE" sz="1000" dirty="0"/>
          </a:p>
          <a:p>
            <a:pPr marL="0" indent="0">
              <a:buNone/>
            </a:pPr>
            <a:r>
              <a:rPr lang="de-DE" sz="1000" dirty="0">
                <a:hlinkClick r:id="rId4"/>
              </a:rPr>
              <a:t>https://de.wikipedia.org/wiki/Uranbergbau</a:t>
            </a:r>
            <a:endParaRPr lang="de-DE" sz="1000" dirty="0"/>
          </a:p>
          <a:p>
            <a:pPr marL="0" indent="0">
              <a:buNone/>
            </a:pPr>
            <a:r>
              <a:rPr lang="de-DE" sz="1000" dirty="0">
                <a:hlinkClick r:id="rId5"/>
              </a:rPr>
              <a:t>https://www.bgr.bund.de/DE/Themen/Energie/Bilder/Energiestudie2023/ene_uranfoerderlaender_2022_g.html;jsessionid=97734E334931131526C729BFDE8B6AEC.internet971?nn=1542284</a:t>
            </a:r>
            <a:r>
              <a:rPr lang="de-DE" sz="1000" dirty="0"/>
              <a:t> </a:t>
            </a:r>
            <a:r>
              <a:rPr lang="de-DE" sz="1000" dirty="0">
                <a:hlinkClick r:id="rId6"/>
              </a:rPr>
              <a:t>https://www.bund.net/themen/atomkraft/gefahren/uranabbau/#:~:text=Das%20weltweite%20Uranvorkommen%20reicht%20bei,wie%20auch%20Tagebau%20abgebaut%20werden</a:t>
            </a:r>
            <a:endParaRPr lang="de-DE" sz="1000" dirty="0"/>
          </a:p>
          <a:p>
            <a:pPr marL="0" indent="0">
              <a:buNone/>
            </a:pPr>
            <a:r>
              <a:rPr lang="de-DE" sz="1000" dirty="0">
                <a:hlinkClick r:id="rId7"/>
              </a:rPr>
              <a:t>https://umweltinstitut.org/radioaktivitaet/atommuell/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B5655B-D5DC-1610-3A6E-7663E0966B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1028" name="Picture 4" descr="Die fünf größten Uranförderländer 2022">
            <a:extLst>
              <a:ext uri="{FF2B5EF4-FFF2-40B4-BE49-F238E27FC236}">
                <a16:creationId xmlns:a16="http://schemas.microsoft.com/office/drawing/2014/main" id="{73D9F4BB-CE68-BB9E-30FA-9F7B0C84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50" y="117426"/>
            <a:ext cx="489452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0AD71-8666-6528-5693-6DB1E1CD8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183E67-D009-C462-D319-D1D4D9A9E3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Rohstoffe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2FBCE2-7941-7B9B-12B9-2F223C864F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2" y="1197547"/>
            <a:ext cx="9417051" cy="5039742"/>
          </a:xfrm>
        </p:spPr>
        <p:txBody>
          <a:bodyPr/>
          <a:lstStyle/>
          <a:p>
            <a:r>
              <a:rPr lang="de-DE" sz="1600" dirty="0"/>
              <a:t>Anreicherung</a:t>
            </a:r>
          </a:p>
          <a:p>
            <a:pPr lvl="1"/>
            <a:r>
              <a:rPr lang="de-DE" sz="1200" dirty="0"/>
              <a:t>Anteil 235U wird von 0,7 auf bis zu 5 Prozent erhöht (2-5 %)</a:t>
            </a:r>
          </a:p>
          <a:p>
            <a:pPr lvl="1"/>
            <a:r>
              <a:rPr lang="de-DE" sz="1200" dirty="0"/>
              <a:t>Mehrere, allesamt aufwendige Verfahren</a:t>
            </a:r>
          </a:p>
          <a:p>
            <a:pPr lvl="1"/>
            <a:r>
              <a:rPr lang="de-DE" sz="1200" dirty="0"/>
              <a:t>Meist sehr hohen Energieaufwand nötig (viel graue Energie enthalten, CO2-Rucksack)</a:t>
            </a:r>
          </a:p>
          <a:p>
            <a:pPr lvl="1"/>
            <a:r>
              <a:rPr lang="de-DE" sz="1200" dirty="0"/>
              <a:t>Weitem größten Anreicherungskapazitäten in den USA, in Russland und Frankreich</a:t>
            </a:r>
          </a:p>
          <a:p>
            <a:r>
              <a:rPr lang="de-DE" sz="1600" dirty="0"/>
              <a:t>Wiederaufarbeitung</a:t>
            </a:r>
          </a:p>
          <a:p>
            <a:pPr lvl="1"/>
            <a:r>
              <a:rPr lang="de-DE" sz="1200" dirty="0"/>
              <a:t>Kernbrennstoff enthält Gemisch aus verschieden Substanzen (Abbauprodukten)</a:t>
            </a:r>
          </a:p>
          <a:p>
            <a:pPr lvl="1"/>
            <a:r>
              <a:rPr lang="de-DE" sz="1200" dirty="0"/>
              <a:t>Mittels einer Reihe von chemisch/physikalischen Verfahren werden diese getrennt</a:t>
            </a:r>
          </a:p>
          <a:p>
            <a:pPr lvl="1"/>
            <a:r>
              <a:rPr lang="de-DE" sz="1200" dirty="0"/>
              <a:t>Freisetzung radioaktiver Stoffe ist bei Wiederaufarbeitung meist wesentlich höher</a:t>
            </a:r>
          </a:p>
          <a:p>
            <a:pPr lvl="1"/>
            <a:r>
              <a:rPr lang="de-DE" sz="1200" dirty="0"/>
              <a:t>Ein "Brennstoffkreislauf„ kann damit aber im Moment nicht erzeugt werden (Brüter nötig)</a:t>
            </a:r>
          </a:p>
          <a:p>
            <a:pPr lvl="1"/>
            <a:r>
              <a:rPr lang="de-DE" sz="1200" dirty="0"/>
              <a:t>Wird betrieben in Anlagen Frankreich, GB, USA, Russland, Japan, Indien</a:t>
            </a:r>
          </a:p>
          <a:p>
            <a:r>
              <a:rPr lang="de-DE" sz="1600" dirty="0"/>
              <a:t>Endlagerung</a:t>
            </a:r>
          </a:p>
          <a:p>
            <a:pPr lvl="1"/>
            <a:r>
              <a:rPr lang="de-DE" sz="1200" dirty="0"/>
              <a:t>Bei 1 GW ca. 20 t/a (unterschiedlicher Qualität)</a:t>
            </a:r>
          </a:p>
          <a:p>
            <a:pPr lvl="1"/>
            <a:r>
              <a:rPr lang="de-DE" sz="1200" dirty="0"/>
              <a:t>Anfangs hohe Wärmeentwicklung (aktive Kühlung nötig, Abklingbecken)</a:t>
            </a:r>
          </a:p>
          <a:p>
            <a:pPr lvl="1"/>
            <a:r>
              <a:rPr lang="de-DE" sz="1200" dirty="0"/>
              <a:t>Problem sind vor allem Stoffe mit langer Halbwertszeit (239Pu über 24.000 Jahre)</a:t>
            </a:r>
          </a:p>
          <a:p>
            <a:pPr lvl="1"/>
            <a:r>
              <a:rPr lang="de-DE" sz="1200" dirty="0"/>
              <a:t>Eine sichere Lagerung über einen so langen Zeitraum ist spannend</a:t>
            </a:r>
          </a:p>
          <a:p>
            <a:pPr lvl="1"/>
            <a:r>
              <a:rPr lang="de-DE" sz="1200" dirty="0"/>
              <a:t>Dazu fallen bei verschiedenen Verfahren auch radioaktive Stoffe an (Bergbau, Medizin), die auch Entsorgt werden müssen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https://www.energie-lexikon.info/urananreicherung.html </a:t>
            </a:r>
            <a:endParaRPr lang="de-DE" sz="1000" dirty="0">
              <a:hlinkClick r:id="rId4"/>
            </a:endParaRPr>
          </a:p>
          <a:p>
            <a:pPr marL="0" indent="0">
              <a:buNone/>
            </a:pPr>
            <a:r>
              <a:rPr lang="de-DE" sz="1000" dirty="0">
                <a:hlinkClick r:id="rId5"/>
              </a:rPr>
              <a:t>https://www.energie-lexikon.info/uran.html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6"/>
              </a:rPr>
              <a:t>https://www.energie-lexikon.info/wiederaufarbeitung.html</a:t>
            </a:r>
            <a:endParaRPr lang="de-DE" sz="1000" dirty="0"/>
          </a:p>
          <a:p>
            <a:pPr marL="0" indent="0">
              <a:buNone/>
            </a:pPr>
            <a:r>
              <a:rPr lang="de-DE" sz="1000" dirty="0">
                <a:hlinkClick r:id="rId7"/>
              </a:rPr>
              <a:t>https://www.energie-lexikon.info/radioaktiver_abfall.html</a:t>
            </a:r>
            <a:endParaRPr lang="de-DE" sz="1800" dirty="0">
              <a:hlinkClick r:id="rId4"/>
            </a:endParaRPr>
          </a:p>
          <a:p>
            <a:pPr marL="0" indent="0">
              <a:buNone/>
            </a:pPr>
            <a:r>
              <a:rPr lang="de-DE" sz="1000" dirty="0">
                <a:hlinkClick r:id="rId8"/>
              </a:rPr>
              <a:t>https://www.kernenergie.ch/de/rohstoff-uran-_content---1--1085.html</a:t>
            </a:r>
            <a:r>
              <a:rPr lang="de-DE" sz="1000" dirty="0"/>
              <a:t> </a:t>
            </a:r>
            <a:endParaRPr lang="de-DE" sz="1000" b="1" dirty="0"/>
          </a:p>
          <a:p>
            <a:pPr marL="0" indent="0">
              <a:buNone/>
            </a:pPr>
            <a:r>
              <a:rPr lang="de-DE" sz="1000" dirty="0">
                <a:hlinkClick r:id="rId9"/>
              </a:rPr>
              <a:t>https://www.nuklearforum.ch/de/kontext/kernenergie-weiteren-mythen-auf-der-spur/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B33CB-A381-36F3-623F-CE8F1CE0F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2385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72ADC-6ED3-34E1-25C4-05DCF568D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048994-2816-0185-157D-D1E92F8A4B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Energie in Deutschland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8733B-1C3F-059A-D19B-0B1FA5867A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1048494"/>
            <a:ext cx="7058770" cy="361305"/>
          </a:xfrm>
        </p:spPr>
        <p:txBody>
          <a:bodyPr/>
          <a:lstStyle/>
          <a:p>
            <a:r>
              <a:rPr lang="de-DE" dirty="0"/>
              <a:t>Exkurs SMR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499C1CC-6C0D-B11D-17FF-2154EE0124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269555"/>
            <a:ext cx="9217371" cy="49677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1400" dirty="0"/>
              <a:t>Idee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Small Modular </a:t>
            </a:r>
            <a:r>
              <a:rPr lang="de-DE" sz="1100" dirty="0" err="1"/>
              <a:t>Reactor</a:t>
            </a:r>
            <a:endParaRPr lang="de-DE" sz="1100" dirty="0"/>
          </a:p>
          <a:p>
            <a:pPr lvl="1">
              <a:spcAft>
                <a:spcPts val="0"/>
              </a:spcAft>
            </a:pPr>
            <a:r>
              <a:rPr lang="de-DE" sz="1100" dirty="0"/>
              <a:t>Kleine AKW in </a:t>
            </a:r>
            <a:r>
              <a:rPr lang="de-DE" sz="1100" dirty="0" err="1"/>
              <a:t>Modularbauweise</a:t>
            </a:r>
            <a:r>
              <a:rPr lang="de-DE" sz="1100" dirty="0"/>
              <a:t> (dadurch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  Kosteneinsparung)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Ähnlich denen von U-Booten und Flugzeugträgern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Leistung bis zu 300 MW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Funktion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Meist wie LWR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Bestimmt gibt es noch andere Ansätze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Vorteile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Selbstregulierende Technik ("inhärente Sicherheit„)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Einige Sicherheitsmaßnahmen können entfallen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 (keine aktive Kühlung, …) dies senkt Kosten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Fertigung kann zentral stattfinden (Skalierung kann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  Preis senken, Fertighausprinzip)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Weniger Brennstofftausch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Probleme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Brennstoffausnutzung sinkt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Belastung fürs Konstruktionsmaterial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Viele kleine Reaktoren gleicher Bauweise über das Land verstreut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Viele Kernbrennstofftransporte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Kosten sind unklar (</a:t>
            </a:r>
            <a:r>
              <a:rPr lang="de-DE" sz="1100" dirty="0" err="1"/>
              <a:t>NuScale</a:t>
            </a:r>
            <a:r>
              <a:rPr lang="de-DE" sz="1100" dirty="0"/>
              <a:t> war 9 Mrd. $ für 462 MW = 19.500 $/kW)</a:t>
            </a:r>
          </a:p>
          <a:p>
            <a:pPr lvl="1">
              <a:spcAft>
                <a:spcPts val="0"/>
              </a:spcAft>
            </a:pPr>
            <a:r>
              <a:rPr lang="de-DE" sz="1100" b="1" dirty="0"/>
              <a:t>Es gibt kein marktreifes Konzept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https://de.wikipedia.org/wiki/Small_Modular_Reactor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https://www.energie-lexikon.info/rp-energie-blog_2019_12_30.html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https://www.base.bund.de/shareddocs/downloads/de/berichte/kt/gutachten-small-modular-reactors.pdf?__blob=publicationFile&amp;v=2</a:t>
            </a:r>
            <a:endParaRPr lang="de-DE" sz="1000" dirty="0"/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https://taz.de/Energieunternehmen-steigen-aus/!5973390/</a:t>
            </a:r>
            <a:r>
              <a:rPr lang="de-DE" sz="1000" dirty="0"/>
              <a:t>  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A0343A34-BD15-11A5-C5FE-BE08BC10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66" y="477466"/>
            <a:ext cx="5186506" cy="397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C7D08-FA09-64DB-D78F-634BF753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D54AE-6FCB-7025-0A39-01EBD54C38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Energie in Deutschland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626A9B-1306-3A98-90BD-C2045F893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1048494"/>
            <a:ext cx="7058770" cy="361305"/>
          </a:xfrm>
        </p:spPr>
        <p:txBody>
          <a:bodyPr/>
          <a:lstStyle/>
          <a:p>
            <a:r>
              <a:rPr lang="de-DE" dirty="0"/>
              <a:t>Exkurs Thorium in Flüssigsalzreaktor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99910E0-800A-256E-C67A-B606AC8874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269554"/>
            <a:ext cx="9077188" cy="496773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1600" dirty="0"/>
              <a:t>Idee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Nutzen von Thorium (232Th) als Kernbrennstoff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Nutzung von Flüssigsalz im Reaktor (höhere Sicherheit)</a:t>
            </a:r>
          </a:p>
          <a:p>
            <a:pPr>
              <a:spcAft>
                <a:spcPts val="0"/>
              </a:spcAft>
            </a:pPr>
            <a:r>
              <a:rPr lang="de-DE" sz="1600" dirty="0"/>
              <a:t>Funktion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Wie ein LWR, nur das flüssiges Salz das Wasser ersetzt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Es gibt verschiedene Ansätze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232Th wird in einem Reaktor zu 233U umgewandelt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200" dirty="0"/>
              <a:t>     (durch Beschuss mit Neutronen)</a:t>
            </a:r>
          </a:p>
          <a:p>
            <a:pPr>
              <a:spcAft>
                <a:spcPts val="0"/>
              </a:spcAft>
            </a:pPr>
            <a:r>
              <a:rPr lang="de-DE" sz="1600" dirty="0"/>
              <a:t>Vorteile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Kernbrennstoff kommt sehr oft vor (Sehr häufig vorkommendes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200" dirty="0"/>
              <a:t>      radioaktives Element in der Erdkruste)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Selbstregulierende Technik ("inhärente Sicherheit„)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Bessere Ausnutzung von Kernbrennstoffen/Abfällen (Transmutation)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Höherer Wirkungsgrad von ca. 60 %</a:t>
            </a:r>
          </a:p>
          <a:p>
            <a:pPr>
              <a:spcAft>
                <a:spcPts val="0"/>
              </a:spcAft>
            </a:pPr>
            <a:r>
              <a:rPr lang="de-DE" sz="1600" dirty="0"/>
              <a:t>Probleme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Geschmolzenes Salz ist gerade bei hohen Temperaturen chemisch ziemlich aggressiv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Die Betriebstemperatur soll in der Gegend von 1.000 °C liegen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Die Intensität der Strahlung belastet die Konstruktionsmaterialien stark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Kosten sind unklar</a:t>
            </a:r>
          </a:p>
          <a:p>
            <a:pPr lvl="1">
              <a:spcAft>
                <a:spcPts val="0"/>
              </a:spcAft>
            </a:pPr>
            <a:r>
              <a:rPr lang="de-DE" sz="1200" b="1" dirty="0"/>
              <a:t>Es gibt kein marktreifes Konzept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https://www.energie-lexikon.info/rp-energie-blog_2020_05_04.html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https://www.studysmarter.de/schule/physik/kernphysik/thorium-reaktor/#:~:text=In%20einem%20Thorium%20Reaktor%20wird,zu%20bilden%2C%20ein%20spaltbares%20Isotop</a:t>
            </a:r>
            <a:endParaRPr lang="de-DE" sz="1000" dirty="0"/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https://de.wikipedia.org/wiki/Thorium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https://de.wikipedia.org/</a:t>
            </a:r>
            <a:r>
              <a:rPr lang="de-DE" sz="1000" dirty="0" err="1">
                <a:hlinkClick r:id="rId5"/>
              </a:rPr>
              <a:t>wiki</a:t>
            </a:r>
            <a:r>
              <a:rPr lang="de-DE" sz="1000" dirty="0">
                <a:hlinkClick r:id="rId5"/>
              </a:rPr>
              <a:t>/Flüssigsalzreaktor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6"/>
              </a:rPr>
              <a:t>https://www.spektrum.de/video/energiewende-thorium-brennstoff-fuer-atomkraftwerke-der-zukunft/1677526#:~:text=Thorium%20soll%20in%20einer%20neuen,bis%20zirka%20330%20Grad%20Celsius</a:t>
            </a:r>
            <a:r>
              <a:rPr lang="de-DE" sz="1000" dirty="0"/>
              <a:t>.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90CF25E-71B6-11C0-3BE5-6300B4B7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93" y="973982"/>
            <a:ext cx="4824536" cy="353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A000-0473-AEDF-5EF2-B38A68745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EE580C-E5FB-5B96-C2BA-3C881B029E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Energie in Deutschland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D23F70-2107-9192-8AC0-F8A0FDF0C3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1048494"/>
            <a:ext cx="7058770" cy="361305"/>
          </a:xfrm>
        </p:spPr>
        <p:txBody>
          <a:bodyPr/>
          <a:lstStyle/>
          <a:p>
            <a:r>
              <a:rPr lang="de-DE" dirty="0"/>
              <a:t>Exkurs Fusionskraftwerke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F3A6242-AFFE-EC07-D710-D9D2817D5B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299613"/>
            <a:ext cx="9417050" cy="49376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1400" dirty="0"/>
              <a:t>Idee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Die Sonne nachahmen und Wasserstoffatome zu Heliumatome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„fusionieren“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Wasserstoffisotope Deuterium (2H) und Tritium (3H) als Brennstoffe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Sie verschmelzen zu einem Neutron und einem Heliumkern (4He)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Dabei werden hohe Energiemengen frei (1 kg H = 11.000.000 kg Kohle)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Etwa 20 g Tritium und 13 g Deuterium pro Stunde für 1.000 MW-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  Kraftwerksleistung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Funktion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Es muss ein Plasma erzeugt werden (heißes Gas)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Darin lösen sich die Atomverbände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Auf der Erde müssen dafür 100 Mill. °C erzeugt werden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100" dirty="0"/>
              <a:t>     (Sonne 15 Mill. °C wegen höherem Druck)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Darin kann der Prozess zu einer Kettenreaktion werden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Vorteile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Rohstoffe ausreichend vorhanden (Deuterium aus den Ozeanen, Tritium durch Lithiumisotop 6Li herstellbar) 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Gefahr eines GAU gering, da bei einer Abschaltung das Plasma sofort abkühlt (Kettenreaktion bricht ab)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Radioaktiver Abfall besitzt eine wesentlich geringere Halbwertszeit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Probleme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Es gibt kein Material, dass diese Temperaturen aushalten kann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Daher braucht es ein Magnetfeld um das Plasma „einzuschließen“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Den Prozess technisch zu starten und damit einen kontinuierlichen selbsterhaltenden Prozess zu erhalten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Kosten sind unklar</a:t>
            </a:r>
          </a:p>
          <a:p>
            <a:pPr lvl="1">
              <a:spcAft>
                <a:spcPts val="0"/>
              </a:spcAft>
            </a:pPr>
            <a:r>
              <a:rPr lang="de-DE" sz="1100" b="1" dirty="0"/>
              <a:t>Es gibt kein marktreifes Konzept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https://www.ipp.mpg.de/12215/aufbau </a:t>
            </a:r>
            <a:endParaRPr lang="de-DE" sz="1000" dirty="0">
              <a:hlinkClick r:id="rId3"/>
            </a:endParaRP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https://www.klimareporter.de/strom/quaschning-erklaert-fusionskraftwerke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https://www.verivox.de/</a:t>
            </a:r>
            <a:r>
              <a:rPr lang="de-DE" sz="1000" dirty="0" err="1">
                <a:hlinkClick r:id="rId4"/>
              </a:rPr>
              <a:t>strom</a:t>
            </a:r>
            <a:r>
              <a:rPr lang="de-DE" sz="1000" dirty="0">
                <a:hlinkClick r:id="rId4"/>
              </a:rPr>
              <a:t>/</a:t>
            </a:r>
            <a:r>
              <a:rPr lang="de-DE" sz="1000" dirty="0" err="1">
                <a:hlinkClick r:id="rId4"/>
              </a:rPr>
              <a:t>themen</a:t>
            </a:r>
            <a:r>
              <a:rPr lang="de-DE" sz="1000" dirty="0">
                <a:hlinkClick r:id="rId4"/>
              </a:rPr>
              <a:t>/</a:t>
            </a:r>
            <a:r>
              <a:rPr lang="de-DE" sz="1000" dirty="0" err="1">
                <a:hlinkClick r:id="rId4"/>
              </a:rPr>
              <a:t>fusionskraftwerk</a:t>
            </a:r>
            <a:r>
              <a:rPr lang="de-DE" sz="1000" dirty="0">
                <a:hlinkClick r:id="rId4"/>
              </a:rPr>
              <a:t>/#:~:text=In%20einem%20Fusionskraftwerk%20dienen%20die,höher%20als%20die%20des%20Ausgangsmaterials</a:t>
            </a:r>
            <a:endParaRPr lang="de-DE" sz="1000" dirty="0"/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https://www.energie-lexikon.info/kernfusion.html?s=ak</a:t>
            </a:r>
            <a:r>
              <a:rPr lang="de-DE" sz="1000" dirty="0"/>
              <a:t> 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000" dirty="0">
                <a:hlinkClick r:id="rId6"/>
              </a:rPr>
              <a:t>https://studyflix.de/ingenieurwissenschaften/kernfusion-2002</a:t>
            </a:r>
            <a:r>
              <a:rPr lang="de-DE" sz="1000" dirty="0"/>
              <a:t> </a:t>
            </a:r>
          </a:p>
        </p:txBody>
      </p:sp>
      <p:pic>
        <p:nvPicPr>
          <p:cNvPr id="1026" name="Picture 2" descr="Aufbau eines Fusionskraftwerks vom Typ Tokamak">
            <a:extLst>
              <a:ext uri="{FF2B5EF4-FFF2-40B4-BE49-F238E27FC236}">
                <a16:creationId xmlns:a16="http://schemas.microsoft.com/office/drawing/2014/main" id="{F82E02A6-26AC-1287-D7B1-ECCCD3E5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93" y="457812"/>
            <a:ext cx="4938873" cy="347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^{6}">
            <a:extLst>
              <a:ext uri="{FF2B5EF4-FFF2-40B4-BE49-F238E27FC236}">
                <a16:creationId xmlns:a16="http://schemas.microsoft.com/office/drawing/2014/main" id="{53439E8F-C179-C328-7A6C-B34FDB8C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38" y="-92075"/>
            <a:ext cx="666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07D7C-E33D-67AA-C7E9-A6373F80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0630A7-BE7B-202B-7E4F-A422A4A98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SWOT-Analyse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059C48-5484-A965-D36D-1BD996E494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373855"/>
            <a:ext cx="8209259" cy="4863433"/>
          </a:xfrm>
        </p:spPr>
        <p:txBody>
          <a:bodyPr/>
          <a:lstStyle/>
          <a:p>
            <a:r>
              <a:rPr lang="de-DE" sz="1800" dirty="0" err="1"/>
              <a:t>Strengths</a:t>
            </a:r>
            <a:r>
              <a:rPr lang="de-DE" sz="1800" dirty="0"/>
              <a:t>				Stärken</a:t>
            </a:r>
          </a:p>
          <a:p>
            <a:r>
              <a:rPr lang="de-DE" sz="1800" dirty="0" err="1"/>
              <a:t>Weaknesses</a:t>
            </a:r>
            <a:r>
              <a:rPr lang="de-DE" sz="1800" dirty="0"/>
              <a:t>				Schwächen</a:t>
            </a:r>
          </a:p>
          <a:p>
            <a:r>
              <a:rPr lang="de-DE" sz="1800" dirty="0" err="1"/>
              <a:t>Opportunities</a:t>
            </a:r>
            <a:r>
              <a:rPr lang="de-DE" sz="1800" dirty="0"/>
              <a:t>				Möglichkeiten</a:t>
            </a:r>
          </a:p>
          <a:p>
            <a:r>
              <a:rPr lang="de-DE" sz="1800" dirty="0" err="1"/>
              <a:t>Threats</a:t>
            </a:r>
            <a:r>
              <a:rPr lang="de-DE" sz="1800" dirty="0"/>
              <a:t>					Risiken/Gefahren</a:t>
            </a:r>
          </a:p>
          <a:p>
            <a:endParaRPr lang="de-DE" sz="1800" dirty="0"/>
          </a:p>
          <a:p>
            <a:r>
              <a:rPr lang="de-DE" sz="1800" dirty="0"/>
              <a:t>Die Möglichkeit eines gezielten „Zerlegens“ eines Problems, einer Fragestellung, … in verschiedene Aspekte</a:t>
            </a:r>
          </a:p>
          <a:p>
            <a:endParaRPr lang="de-DE" sz="1800" dirty="0"/>
          </a:p>
          <a:p>
            <a:r>
              <a:rPr lang="de-DE" sz="1800" dirty="0"/>
              <a:t>Dadurch ein bewusstmachen und darüber Nachdenken</a:t>
            </a:r>
          </a:p>
          <a:p>
            <a:endParaRPr lang="de-DE" sz="1800" dirty="0"/>
          </a:p>
          <a:p>
            <a:r>
              <a:rPr lang="de-DE" sz="1800" dirty="0"/>
              <a:t>Erkennen und/oder offenlegen der aktuellen Situationen, von Sachzwängen, Aufgaben, Möglichkeiten, Risiken,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BF0AB9-6147-9E26-418C-301B8F9F00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24250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485725" y="973982"/>
            <a:ext cx="7058770" cy="361305"/>
          </a:xfrm>
        </p:spPr>
        <p:txBody>
          <a:bodyPr/>
          <a:lstStyle/>
          <a:p>
            <a:r>
              <a:rPr lang="de-DE" sz="2400" dirty="0">
                <a:latin typeface="Century Gothic" panose="020B0502020202020204" pitchFamily="34" charset="0"/>
              </a:rPr>
              <a:t>Ziel der Veranstaltung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487363" y="1335287"/>
            <a:ext cx="8928100" cy="4902001"/>
          </a:xfrm>
        </p:spPr>
        <p:txBody>
          <a:bodyPr/>
          <a:lstStyle/>
          <a:p>
            <a:r>
              <a:rPr lang="de-DE" sz="1800" dirty="0"/>
              <a:t>Grundlagenwissen zum Thema Kernkraft schaffen</a:t>
            </a:r>
          </a:p>
          <a:p>
            <a:endParaRPr lang="de-DE" sz="1800" dirty="0"/>
          </a:p>
          <a:p>
            <a:r>
              <a:rPr lang="de-DE" sz="1800" dirty="0"/>
              <a:t>Diese sind nicht allen klar oder bekannt</a:t>
            </a:r>
          </a:p>
          <a:p>
            <a:endParaRPr lang="de-DE" sz="1800" dirty="0"/>
          </a:p>
          <a:p>
            <a:r>
              <a:rPr lang="de-DE" sz="1800" dirty="0"/>
              <a:t>Es ist aber auch verständlich, zu dem Thema gibt leider es viele</a:t>
            </a:r>
          </a:p>
          <a:p>
            <a:pPr lvl="1"/>
            <a:r>
              <a:rPr lang="de-DE" sz="1800" dirty="0"/>
              <a:t>Falschaussagen </a:t>
            </a:r>
          </a:p>
          <a:p>
            <a:pPr lvl="1"/>
            <a:r>
              <a:rPr lang="de-DE" sz="1800" dirty="0"/>
              <a:t>Halbwahrheiten</a:t>
            </a:r>
          </a:p>
          <a:p>
            <a:pPr lvl="1"/>
            <a:r>
              <a:rPr lang="de-DE" sz="1800" dirty="0"/>
              <a:t>Hörensagen</a:t>
            </a:r>
          </a:p>
          <a:p>
            <a:endParaRPr lang="de-DE" sz="1800" dirty="0"/>
          </a:p>
          <a:p>
            <a:r>
              <a:rPr lang="de-DE" sz="1800" dirty="0"/>
              <a:t>Ob bewusst oder unbewusst verbreitet wird, ist da irrelevant</a:t>
            </a:r>
          </a:p>
          <a:p>
            <a:pPr lvl="1"/>
            <a:r>
              <a:rPr lang="de-DE" sz="1800" dirty="0"/>
              <a:t>Das ist sicher nicht hilfreich</a:t>
            </a:r>
          </a:p>
          <a:p>
            <a:endParaRPr lang="de-DE" dirty="0"/>
          </a:p>
          <a:p>
            <a:r>
              <a:rPr lang="de-DE" sz="1800" dirty="0"/>
              <a:t>Um mitreden zu können, sind konkrete Informationen wichtig, die helfen die Technik und damit die aktuelle Diskussion dazu einzuordnen zu können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34138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77F88-774D-56AD-739F-58B497CA8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403CA3-1203-A5DA-5603-CB414106F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SWOT-Analyse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FE0CC1-F52B-44B9-E759-CD03C92E18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373855"/>
            <a:ext cx="8928100" cy="4863433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Strengths</a:t>
            </a:r>
            <a:r>
              <a:rPr lang="de-DE" b="1" dirty="0"/>
              <a:t>/Stärken</a:t>
            </a:r>
          </a:p>
          <a:p>
            <a:r>
              <a:rPr lang="de-DE" sz="1800" dirty="0"/>
              <a:t>Grundlastkraftwerk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fast Durchgehend (8.000 Std/a)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Abschaltzeiten planbar (Revision, …) </a:t>
            </a:r>
            <a:endParaRPr lang="de-DE" dirty="0"/>
          </a:p>
          <a:p>
            <a:r>
              <a:rPr lang="de-DE" sz="1800" dirty="0"/>
              <a:t>Zentrale Versorgung (Netzinfrastruktur)</a:t>
            </a:r>
          </a:p>
          <a:p>
            <a:r>
              <a:rPr lang="de-DE" sz="1800" dirty="0"/>
              <a:t>Netzstabilisierung (Frequenz)</a:t>
            </a:r>
          </a:p>
          <a:p>
            <a:r>
              <a:rPr lang="de-DE" sz="1800" dirty="0"/>
              <a:t>Standort einigermaßen frei wählbar (Netzanschluss, Kühlmittel)</a:t>
            </a:r>
          </a:p>
          <a:p>
            <a:r>
              <a:rPr lang="de-DE" sz="1800" dirty="0"/>
              <a:t>Hohe Leistungen</a:t>
            </a:r>
          </a:p>
          <a:p>
            <a:pPr lvl="1"/>
            <a:r>
              <a:rPr lang="de-DE" dirty="0"/>
              <a:t>zwischen 400 – 1.500 MW</a:t>
            </a:r>
          </a:p>
          <a:p>
            <a:r>
              <a:rPr lang="de-DE" sz="1800" dirty="0">
                <a:sym typeface="Wingdings" panose="05000000000000000000" pitchFamily="2" charset="2"/>
              </a:rPr>
              <a:t>Lange Laufzeiten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40-50 Jahre (geplant/nötig)</a:t>
            </a:r>
          </a:p>
          <a:p>
            <a:r>
              <a:rPr lang="de-DE" sz="1800" dirty="0">
                <a:sym typeface="Wingdings" panose="05000000000000000000" pitchFamily="2" charset="2"/>
              </a:rPr>
              <a:t>Wärmeauskupplung (Abwärme) möglich</a:t>
            </a:r>
          </a:p>
          <a:p>
            <a:r>
              <a:rPr lang="de-DE" sz="1800" dirty="0"/>
              <a:t>Kaum CO</a:t>
            </a:r>
            <a:r>
              <a:rPr lang="de-DE" sz="1800" baseline="-25000" dirty="0"/>
              <a:t>2</a:t>
            </a:r>
            <a:r>
              <a:rPr lang="de-DE" sz="1800" dirty="0"/>
              <a:t>-Ausstoß</a:t>
            </a:r>
          </a:p>
          <a:p>
            <a:pPr lvl="1"/>
            <a:r>
              <a:rPr lang="de-DE" dirty="0"/>
              <a:t>Vor- und Nachketten (Bau, Abbau Kernbrennstoff, …)</a:t>
            </a:r>
          </a:p>
          <a:p>
            <a:r>
              <a:rPr lang="de-DE" sz="1800" dirty="0"/>
              <a:t>Etablierte Technik</a:t>
            </a:r>
          </a:p>
          <a:p>
            <a:r>
              <a:rPr lang="de-DE" sz="1800" dirty="0"/>
              <a:t>Rohstoff theoretisch überall vorhanden und sehr häufig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887D96-9C70-4058-7F0E-10AC085A21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28971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E551-9F10-522E-F889-F3F0DD8BB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399FB9-40F6-193C-47A3-FAA9616D34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SWOT-Analyse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B10F4C-06A0-0716-19D5-1BD52A5059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9289379" cy="5039742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/>
              <a:t>Weaknesses</a:t>
            </a:r>
            <a:r>
              <a:rPr lang="de-DE" sz="1600" b="1" dirty="0"/>
              <a:t>/Schwächen</a:t>
            </a:r>
          </a:p>
          <a:p>
            <a:r>
              <a:rPr lang="de-DE" sz="1400" dirty="0"/>
              <a:t>Rohstoff/Brennstoff muss importiert werden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Abhängigkeiten von Versorger/Rohstoffquellen (z.B. Niger)</a:t>
            </a:r>
          </a:p>
          <a:p>
            <a:r>
              <a:rPr lang="de-DE" sz="1400" dirty="0"/>
              <a:t>Kühlung nötig (hoher Wasserbedarf, 2022 zu 2019 2,56Mrd. m³ weniger Verbrauch in Dtl)</a:t>
            </a:r>
            <a:endParaRPr lang="de-DE" sz="900" dirty="0"/>
          </a:p>
          <a:p>
            <a:r>
              <a:rPr lang="de-DE" sz="1400" dirty="0"/>
              <a:t>Wirkungsgrad „gering“ (Carnot-Wirkungsgrad)</a:t>
            </a:r>
          </a:p>
          <a:p>
            <a:pPr lvl="1"/>
            <a:r>
              <a:rPr lang="de-DE" sz="1200" dirty="0"/>
              <a:t>AKW	     	     325 °C		150 Bar	         38 %</a:t>
            </a:r>
          </a:p>
          <a:p>
            <a:pPr lvl="1"/>
            <a:r>
              <a:rPr lang="de-DE" sz="1200" dirty="0"/>
              <a:t>Kohle		     600 °C		300 Bar	         45 %</a:t>
            </a:r>
          </a:p>
          <a:p>
            <a:pPr lvl="1"/>
            <a:r>
              <a:rPr lang="de-DE" sz="1200" dirty="0"/>
              <a:t>GuD		  &gt; 800 °C		130 Bar	      &gt; 55 %</a:t>
            </a:r>
          </a:p>
          <a:p>
            <a:r>
              <a:rPr lang="de-DE" sz="1400" dirty="0"/>
              <a:t>Aufwendige Sicherheitsmaßnahmen (Safety and Security)</a:t>
            </a:r>
          </a:p>
          <a:p>
            <a:r>
              <a:rPr lang="de-DE" sz="1400" dirty="0"/>
              <a:t>Bau langwierig und teuer da kompliziert bis komplex</a:t>
            </a:r>
          </a:p>
          <a:p>
            <a:pPr lvl="1"/>
            <a:r>
              <a:rPr lang="de-DE" sz="1200" dirty="0"/>
              <a:t>Kosten PVF: ca. 480-520 €/kWp (2023) Kosten AKW: um die 10.000 €/kWp (14.000€/kWp Flamanville)</a:t>
            </a:r>
            <a:endParaRPr lang="de-DE" sz="900" dirty="0"/>
          </a:p>
          <a:p>
            <a:r>
              <a:rPr lang="de-DE" sz="1400" dirty="0"/>
              <a:t>Hoher Inspektions- und Wartungsaufwand</a:t>
            </a:r>
          </a:p>
          <a:p>
            <a:r>
              <a:rPr lang="de-DE" sz="1400" dirty="0"/>
              <a:t>Nicht alle Kosten einpreisbar, da unbekannt (z.B. Endlagerung, …)</a:t>
            </a:r>
          </a:p>
          <a:p>
            <a:r>
              <a:rPr lang="de-DE" sz="1400" dirty="0"/>
              <a:t>Nicht versicherbar</a:t>
            </a:r>
            <a:endParaRPr lang="de-DE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/>
              <a:t>Schätzungsweise mehrere Mrd. €/Jahr</a:t>
            </a:r>
          </a:p>
          <a:p>
            <a:r>
              <a:rPr lang="de-DE" sz="1400" dirty="0"/>
              <a:t>Grundlast bedarf/nötig (schlecht Regelbar, Xenonvergiftung)</a:t>
            </a:r>
          </a:p>
          <a:p>
            <a:r>
              <a:rPr lang="de-DE" sz="1400" dirty="0"/>
              <a:t>Aufwendige, Umweltbelastende Rohstoffgewinnung (Abbau, Aufbereitung, …)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https://www.energie-lexikon.info/uran.html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https://www.sonnenseite.com/de/wirtschaft/riesiger-wasserfussabdruck-von-atomenergie/#:~:text=Diese%20Mengen%20sind%20beachtlich%3A%20Pro,dem%20Wasserverbrauch%20aller%20Haushalte%20Deutschlands</a:t>
            </a:r>
            <a:r>
              <a:rPr lang="de-DE" sz="1000" dirty="0"/>
              <a:t>; </a:t>
            </a:r>
            <a:r>
              <a:rPr lang="de-DE" sz="1000" dirty="0">
                <a:hlinkClick r:id="rId4"/>
              </a:rPr>
              <a:t>https://www.vdi-nachrichten.com/technik/umwelt/wasserverbrauch-in-deutschland-sank-deutlich-durch-akw-abschaltung/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Carnot-Wirkungsgrad, Carnot-Faktor, Wärmekraftmaschine, Carnot-Zyklus, Carnot-Prozess (energie-lexikon.info)</a:t>
            </a:r>
            <a:r>
              <a:rPr lang="de-DE" sz="1000" dirty="0"/>
              <a:t>; </a:t>
            </a:r>
            <a:r>
              <a:rPr lang="de-DE" sz="1000" dirty="0">
                <a:hlinkClick r:id="rId6"/>
              </a:rPr>
              <a:t>Kühlwasser – warum benötigen Wärmekraftwerke das? | Energie-Fakten (wordpress.com)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7"/>
              </a:rPr>
              <a:t>https://www.sens-energy.com/de/</a:t>
            </a:r>
            <a:r>
              <a:rPr lang="de-DE" sz="1000" dirty="0" err="1">
                <a:hlinkClick r:id="rId7"/>
              </a:rPr>
              <a:t>news</a:t>
            </a:r>
            <a:r>
              <a:rPr lang="de-DE" sz="1000" dirty="0">
                <a:hlinkClick r:id="rId7"/>
              </a:rPr>
              <a:t>/8-fakten-ueber-freiflaechen-photovoltaik/#:~:text=Mit%20SENS%20können%20Sie%20Ihren,Kilowatt-Peak%20(kWp)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8"/>
              </a:rPr>
              <a:t>https://www.fr.de/wirtschaft/warum-die-atomkraft-ein-irrtum-ist-10-000-euro-pro-kilowattstunde-strom-zr-93601428.html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Kernkraft ist nachhaltig – nachhaltig </a:t>
            </a:r>
            <a:r>
              <a:rPr lang="de-DE" sz="1000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unversicherbar</a:t>
            </a: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- DER SPIEGEL</a:t>
            </a: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Risiko Atomkraft: Die teuerste Haftpflichtpolice der Welt - </a:t>
            </a:r>
            <a:r>
              <a:rPr lang="de-DE" sz="1000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manager</a:t>
            </a: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de-DE" sz="1000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magazin</a:t>
            </a: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(manager-magazin.de)</a:t>
            </a:r>
            <a:endParaRPr lang="de-DE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AE6F7A-7EFE-D150-CEA2-B5CF01DA5D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9D07C0-E5B2-7530-90EA-AEC5CE7202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350" y="2195828"/>
            <a:ext cx="1622212" cy="81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98EB8-76A5-E219-CC63-476BC765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F3A941-0DDC-E8F5-8AA9-9EFF2F6853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SWOT-Analyse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54C1B8-3BD3-5285-0288-723C243C73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373855"/>
            <a:ext cx="8928100" cy="4863433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Opportunities</a:t>
            </a:r>
            <a:r>
              <a:rPr lang="de-DE" b="1" dirty="0"/>
              <a:t>/Möglichkeiten</a:t>
            </a:r>
          </a:p>
          <a:p>
            <a:r>
              <a:rPr lang="de-DE" sz="1800" dirty="0"/>
              <a:t>CO2 arm/los daher Unterstützung bei Dekarbonisierung</a:t>
            </a:r>
          </a:p>
          <a:p>
            <a:r>
              <a:rPr lang="de-DE" sz="1800" dirty="0"/>
              <a:t>Technik noch weiter entwickelbar</a:t>
            </a:r>
          </a:p>
          <a:p>
            <a:pPr lvl="1"/>
            <a:r>
              <a:rPr lang="de-DE" dirty="0"/>
              <a:t>Thorium-Reaktor</a:t>
            </a:r>
          </a:p>
          <a:p>
            <a:pPr lvl="1"/>
            <a:r>
              <a:rPr lang="de-DE" dirty="0"/>
              <a:t>Fusionsreaktor</a:t>
            </a:r>
          </a:p>
          <a:p>
            <a:pPr lvl="1"/>
            <a:r>
              <a:rPr lang="de-DE" dirty="0"/>
              <a:t>SMR</a:t>
            </a:r>
          </a:p>
          <a:p>
            <a:pPr lvl="1"/>
            <a:r>
              <a:rPr lang="de-DE" dirty="0"/>
              <a:t>…</a:t>
            </a:r>
          </a:p>
          <a:p>
            <a:r>
              <a:rPr lang="de-DE" sz="1800" dirty="0"/>
              <a:t>Damit Nutzung anderer Rohstoffe</a:t>
            </a:r>
          </a:p>
          <a:p>
            <a:pPr lvl="1"/>
            <a:r>
              <a:rPr lang="de-DE" sz="1400" dirty="0"/>
              <a:t>Thorium</a:t>
            </a:r>
          </a:p>
          <a:p>
            <a:pPr lvl="1"/>
            <a:r>
              <a:rPr lang="de-DE" sz="1400" dirty="0"/>
              <a:t>Deuterium</a:t>
            </a:r>
          </a:p>
          <a:p>
            <a:pPr lvl="1"/>
            <a:r>
              <a:rPr lang="de-DE" sz="1400" dirty="0"/>
              <a:t>…</a:t>
            </a:r>
          </a:p>
          <a:p>
            <a:r>
              <a:rPr lang="de-DE" sz="1800" dirty="0"/>
              <a:t>Verarbeiten von Atommüll und 238U technisch möglich</a:t>
            </a:r>
          </a:p>
          <a:p>
            <a:pPr lvl="1"/>
            <a:r>
              <a:rPr lang="de-DE" dirty="0"/>
              <a:t>Transmutation, schnelle Brüter</a:t>
            </a:r>
          </a:p>
          <a:p>
            <a:pPr lvl="1"/>
            <a:r>
              <a:rPr lang="de-DE" dirty="0"/>
              <a:t>Verlängerung der Reichweite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AAECCC-82C0-64F0-616C-79B1A51F69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2797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79D2-7C2A-80FF-394B-64905378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397B50-2146-9904-69DF-CFDC4D134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SWOT-Analyse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6ACB82-36DC-20DC-A231-EF4EC28466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2" y="1342255"/>
            <a:ext cx="9417051" cy="489503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Threads/Risiken/Probleme</a:t>
            </a:r>
          </a:p>
          <a:p>
            <a:r>
              <a:rPr lang="de-DE" sz="1600" dirty="0"/>
              <a:t>Kühlwassermangel (Dürre, hohe </a:t>
            </a:r>
            <a:r>
              <a:rPr lang="de-DE" sz="1600" dirty="0" err="1"/>
              <a:t>Umgebungstemp</a:t>
            </a:r>
            <a:r>
              <a:rPr lang="de-DE" sz="1600" dirty="0"/>
              <a:t>., …)</a:t>
            </a:r>
          </a:p>
          <a:p>
            <a:r>
              <a:rPr lang="de-DE" sz="1600" dirty="0"/>
              <a:t>Probleme mit Versorger (Politisch, …)</a:t>
            </a:r>
          </a:p>
          <a:p>
            <a:r>
              <a:rPr lang="de-DE" sz="1600" dirty="0"/>
              <a:t>Abhängigkeit von einem System (Ausfall von großen Lasten)</a:t>
            </a:r>
          </a:p>
          <a:p>
            <a:r>
              <a:rPr lang="de-DE" sz="1600" dirty="0"/>
              <a:t>Alterung (Altersdurchschnitt der AKW bei 32 Jahren)</a:t>
            </a:r>
          </a:p>
          <a:p>
            <a:r>
              <a:rPr lang="de-DE" sz="1600" dirty="0"/>
              <a:t>Unfälle (Verkettung von widrigen Umständen)</a:t>
            </a:r>
          </a:p>
          <a:p>
            <a:pPr lvl="1"/>
            <a:r>
              <a:rPr lang="de-DE" sz="1400" dirty="0"/>
              <a:t>Kosten von ca. 100 – 430 Mrd. €</a:t>
            </a:r>
          </a:p>
          <a:p>
            <a:pPr lvl="1"/>
            <a:r>
              <a:rPr lang="de-DE" sz="1400" dirty="0"/>
              <a:t>Fukushima Schätzung von 178 - 600 Mrd. € („Nachbereitung“ noch weitere 30 Jahre (bis 2050))</a:t>
            </a:r>
          </a:p>
          <a:p>
            <a:r>
              <a:rPr lang="de-DE" sz="1600" dirty="0"/>
              <a:t>Die meisten Technologien sind noch lange nicht marktreif</a:t>
            </a:r>
          </a:p>
          <a:p>
            <a:pPr lvl="1"/>
            <a:r>
              <a:rPr lang="de-DE" sz="1400" dirty="0"/>
              <a:t>Damit sind die genauen Kosten nicht klar (Bau, Stromgestehungskosten, …)</a:t>
            </a:r>
          </a:p>
          <a:p>
            <a:r>
              <a:rPr lang="de-DE" sz="1600" dirty="0"/>
              <a:t>Endlagerung bis jetzt nicht geklärt</a:t>
            </a:r>
          </a:p>
          <a:p>
            <a:pPr lvl="1"/>
            <a:r>
              <a:rPr lang="de-DE" sz="1400" dirty="0"/>
              <a:t>Für X Tausend Jahre</a:t>
            </a:r>
          </a:p>
          <a:p>
            <a:pPr lvl="1"/>
            <a:r>
              <a:rPr lang="de-DE" sz="1400" dirty="0"/>
              <a:t>Standortwahl kritisch</a:t>
            </a:r>
          </a:p>
          <a:p>
            <a:r>
              <a:rPr lang="de-DE" sz="1600" dirty="0"/>
              <a:t>Verschmutzung</a:t>
            </a:r>
          </a:p>
          <a:p>
            <a:pPr lvl="1"/>
            <a:r>
              <a:rPr lang="de-DE" sz="1400" dirty="0"/>
              <a:t>Abraum bei Abbau</a:t>
            </a:r>
          </a:p>
          <a:p>
            <a:pPr lvl="1"/>
            <a:r>
              <a:rPr lang="de-DE" sz="1400" dirty="0"/>
              <a:t>Strahlung (Kernbrennstoff, Austritt von Gasen, …)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https://www.worldnuclearreport.org</a:t>
            </a:r>
            <a:r>
              <a:rPr lang="de-DE" sz="1000" dirty="0"/>
              <a:t>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https://www.handelsblatt.com/finanzen/banken-versicherungen/versicherer/bei-super-gau-atomkraftwerke-unzureichend-versichert/19714494.html?ticket=ST-6385298-LW0C7mriAp0DwBSLaGvO-cas01.example.org</a:t>
            </a:r>
            <a:endParaRPr lang="de-DE" sz="1000" dirty="0"/>
          </a:p>
          <a:p>
            <a:pPr marL="0" lvl="1" indent="0">
              <a:spcAft>
                <a:spcPts val="0"/>
              </a:spcAft>
              <a:buNone/>
            </a:pPr>
            <a:r>
              <a:rPr lang="de-DE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"Fünf bis sechs Jahrzehnte": Neue Atomkraftreaktoren noch lange nicht marktreif - n-tv.de</a:t>
            </a:r>
            <a:r>
              <a:rPr lang="de-DE" sz="1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1000" dirty="0">
                <a:hlinkClick r:id="rId5"/>
              </a:rPr>
              <a:t>https://www.energie-lexikon.info/halbwertszeit.html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6"/>
              </a:rPr>
              <a:t>https://www.zdf.de/nachrichten/politik/deutschland/atommuell-asse-zwischenlager-endlager-100.html</a:t>
            </a:r>
            <a:r>
              <a:rPr lang="de-DE" sz="1000" dirty="0"/>
              <a:t>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7"/>
              </a:rPr>
              <a:t>https://wua-wien.at/atomschutz/positionen-und-stellungnahmen/2443-12-jahre-nach-fukushima#:~:text=Laut%20der%20japanischen%20Regierung%20werden,Euro)%20angenommen</a:t>
            </a:r>
            <a:r>
              <a:rPr lang="de-DE" sz="1000" dirty="0"/>
              <a:t>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97B432-4BBA-60B5-8579-AE82DF6007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24544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9EEC5-E20E-2AD8-F5D0-571DF58AE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7FAA13-0976-80E0-C84A-888A11CA49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Energie in Deutschland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52F0C337-3883-7BCA-10C3-43539C642963}"/>
              </a:ext>
            </a:extLst>
          </p:cNvPr>
          <p:cNvSpPr txBox="1">
            <a:spLocks/>
          </p:cNvSpPr>
          <p:nvPr/>
        </p:nvSpPr>
        <p:spPr>
          <a:xfrm>
            <a:off x="485724" y="1048494"/>
            <a:ext cx="7058770" cy="361305"/>
          </a:xfrm>
          <a:prstGeom prst="rect">
            <a:avLst/>
          </a:prstGeom>
        </p:spPr>
        <p:txBody>
          <a:bodyPr anchor="t" anchorCtr="0"/>
          <a:lstStyle>
            <a:lvl1pPr marL="0" indent="0" algn="l" defTabSz="957824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100" b="1" kern="1200" cap="all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78232" indent="-299320" algn="l" defTabSz="957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3600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900" kern="12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  <a:ea typeface="+mn-ea"/>
                <a:cs typeface="+mn-cs"/>
              </a:defRPr>
            </a:lvl3pPr>
            <a:lvl4pPr marL="177800" indent="0" algn="l" defTabSz="957824" rtl="0" eaLnBrk="1" latinLnBrk="0" hangingPunct="1">
              <a:spcBef>
                <a:spcPct val="20000"/>
              </a:spcBef>
              <a:buFontTx/>
              <a:buNone/>
              <a:defRPr sz="1500" kern="12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  <a:ea typeface="+mn-ea"/>
                <a:cs typeface="+mn-cs"/>
              </a:defRPr>
            </a:lvl4pPr>
            <a:lvl5pPr marL="2155104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MetaLF" pitchFamily="34" charset="0"/>
                <a:ea typeface="+mn-ea"/>
                <a:cs typeface="+mn-cs"/>
              </a:defRPr>
            </a:lvl5pPr>
            <a:lvl6pPr marL="2634016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28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40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52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Ausblick Atomkraft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43220CB-D04E-7677-6314-81BD956C07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269554"/>
            <a:ext cx="9417050" cy="496773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1800" dirty="0"/>
              <a:t>Zubau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2024 </a:t>
            </a:r>
            <a:r>
              <a:rPr lang="de-DE" sz="1400" dirty="0">
                <a:sym typeface="Wingdings" panose="05000000000000000000" pitchFamily="2" charset="2"/>
              </a:rPr>
              <a:t> 6 neue AKW  4 Stillgelegt  Netto +2 (2023 +/- 0)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sym typeface="Wingdings" panose="05000000000000000000" pitchFamily="2" charset="2"/>
              </a:rPr>
              <a:t>2024 Zubau Leistung damit 3,9 GW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</a:rPr>
              <a:t>S</a:t>
            </a:r>
            <a:r>
              <a:rPr lang="de-DE" sz="1400" b="0" i="0" dirty="0">
                <a:solidFill>
                  <a:srgbClr val="000000"/>
                </a:solidFill>
                <a:effectLst/>
              </a:rPr>
              <a:t>ehr geringe Zahl von Unternehmen (meist Staatsunternehmen z.B. EDF) die AKW bauen</a:t>
            </a:r>
            <a:endParaRPr lang="de-DE" sz="1400" dirty="0"/>
          </a:p>
          <a:p>
            <a:pPr>
              <a:spcAft>
                <a:spcPts val="0"/>
              </a:spcAft>
            </a:pPr>
            <a:r>
              <a:rPr lang="de-DE" sz="1800" dirty="0"/>
              <a:t>Investition/Kosten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Baukosten der letzten AKWs bei weitem überschritten (GB 21 auf 38 Mrd.€, USA 15 auf 30 Mrd.$, F 3 auf 19 Mrd. €)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Bauzeiten 10-15 Jahre (hier gab es bei fast allen westliche Bauprojekten Verzögerungen)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Stromgestehungskosten: Hinkley Point C 15ct/kWh, Flamanville-3 ca. 13,8ct/kWh</a:t>
            </a:r>
          </a:p>
          <a:p>
            <a:pPr>
              <a:spcAft>
                <a:spcPts val="0"/>
              </a:spcAft>
            </a:pPr>
            <a:r>
              <a:rPr lang="de-DE" sz="1800" dirty="0"/>
              <a:t>Konkurrenz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Photovoltaik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Zubau PV lag 2024 weltweit bei ca. 592 GW (allein in Feb. 2025 1.500 MW in Dtl)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Gestehungskosten: ca. 4-14ct/kWh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Bei fallenden Preisen (ca. 1.200€/kWp Dachanlagen Dtl)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Bauzeit 0,5 – 3 Jahre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Speichertechnologien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Batterien (auch BEV), Heizungspufferspeicher, </a:t>
            </a:r>
            <a:r>
              <a:rPr lang="de-DE" sz="1200" dirty="0" err="1"/>
              <a:t>PtX</a:t>
            </a:r>
            <a:r>
              <a:rPr lang="de-DE" sz="1200" dirty="0"/>
              <a:t>, H</a:t>
            </a:r>
            <a:r>
              <a:rPr lang="de-DE" sz="1200" baseline="-25000" dirty="0"/>
              <a:t>2</a:t>
            </a:r>
            <a:r>
              <a:rPr lang="de-DE" sz="1200" dirty="0"/>
              <a:t>,  …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Fallende Preise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Energiemanagement</a:t>
            </a:r>
          </a:p>
          <a:p>
            <a:pPr marL="719138" lvl="2" indent="-184150">
              <a:buFont typeface="Symbol" panose="05050102010706020507" pitchFamily="18" charset="2"/>
              <a:buChar char="-"/>
            </a:pPr>
            <a:r>
              <a:rPr lang="de-DE" sz="1200" dirty="0"/>
              <a:t>Flexible Strompreise + Smarte Stromzähler (</a:t>
            </a:r>
            <a:r>
              <a:rPr lang="de-DE" sz="1200" dirty="0" err="1"/>
              <a:t>iMSys</a:t>
            </a:r>
            <a:r>
              <a:rPr lang="de-DE" sz="1200" dirty="0"/>
              <a:t>) + Speichertechnologien (Batterien, BEV, …)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https://www.iwr.de/news/atomkraftwerke-weltmarkt-verharrt-auch-2024-in-der-talsohle-atomstrom-fuer-ki-anwendungen-zu-teuer-news39007</a:t>
            </a:r>
            <a:r>
              <a:rPr lang="de-DE" sz="1000" dirty="0"/>
              <a:t>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https://www.fr.de/wirtschaft/atomkraft-ja-bitte-oder-besser-nicht-das-steckt-hinter-der-atom-renaissance-93342996.html</a:t>
            </a:r>
            <a:r>
              <a:rPr lang="de-DE" sz="1000" dirty="0"/>
              <a:t>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https://www.focus.de/earth/energie/neuer-atom-boom-in-vollem-gange-frankreichs-milliarden-akw-fiasko-zeigt-wie-falsch-merz-und-weidel-liegen_id_260644887.html</a:t>
            </a:r>
            <a:endParaRPr lang="de-DE" sz="1000" dirty="0"/>
          </a:p>
          <a:p>
            <a:pPr marL="0" lvl="2" indent="0">
              <a:spcBef>
                <a:spcPts val="0"/>
              </a:spcBef>
              <a:buNone/>
            </a:pPr>
            <a:r>
              <a:rPr lang="de-DE" sz="1000" dirty="0">
                <a:hlinkClick r:id="rId5"/>
              </a:rPr>
              <a:t>https://www.volker-quaschning.de/datserv/pv-welt/index.php</a:t>
            </a:r>
            <a:r>
              <a:rPr lang="de-DE" sz="1000" dirty="0"/>
              <a:t>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000" dirty="0">
                <a:hlinkClick r:id="rId6"/>
              </a:rPr>
              <a:t>https://gruenes.haus/photovoltaik-preisentwicklung/</a:t>
            </a:r>
            <a:r>
              <a:rPr lang="de-DE" sz="1000" dirty="0"/>
              <a:t>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e-DE" sz="1000" dirty="0">
                <a:hlinkClick r:id="rId7"/>
              </a:rPr>
              <a:t>https://www.pv-magazine.de/2024/10/07/photovoltaik-stromgestehungskosten-liegen-in-deutschland-zwischen-41-und-144-cent-pro-kilowattstunde/#:~:text=Ein%20neuer%20Bericht%20des%20Fraunhofer,5%20Cent%20pro%20Kilowattstunde%20bewegen</a:t>
            </a:r>
            <a:r>
              <a:rPr lang="de-DE" sz="1000" dirty="0"/>
              <a:t>.</a:t>
            </a:r>
          </a:p>
        </p:txBody>
      </p:sp>
      <p:pic>
        <p:nvPicPr>
          <p:cNvPr id="8" name="Picture 2" descr="Entwicklung, Zubau, BloombergNEF">
            <a:extLst>
              <a:ext uri="{FF2B5EF4-FFF2-40B4-BE49-F238E27FC236}">
                <a16:creationId xmlns:a16="http://schemas.microsoft.com/office/drawing/2014/main" id="{0335A1D2-AB0C-C9FE-FD64-2504F15C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64" y="3285778"/>
            <a:ext cx="3538451" cy="191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5267-6D88-147B-A26B-4AC593442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EEA66E-1D8F-B44D-706C-4F578E8EAC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Energie in Deutschland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792BBD5-DB82-F94F-7FF4-6B9CCA181420}"/>
              </a:ext>
            </a:extLst>
          </p:cNvPr>
          <p:cNvSpPr txBox="1">
            <a:spLocks/>
          </p:cNvSpPr>
          <p:nvPr/>
        </p:nvSpPr>
        <p:spPr>
          <a:xfrm>
            <a:off x="485724" y="1048494"/>
            <a:ext cx="7058770" cy="361305"/>
          </a:xfrm>
          <a:prstGeom prst="rect">
            <a:avLst/>
          </a:prstGeom>
        </p:spPr>
        <p:txBody>
          <a:bodyPr anchor="t" anchorCtr="0"/>
          <a:lstStyle>
            <a:lvl1pPr marL="0" indent="0" algn="l" defTabSz="957824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100" b="1" kern="1200" cap="all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78232" indent="-299320" algn="l" defTabSz="957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3600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900" kern="12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  <a:ea typeface="+mn-ea"/>
                <a:cs typeface="+mn-cs"/>
              </a:defRPr>
            </a:lvl3pPr>
            <a:lvl4pPr marL="177800" indent="0" algn="l" defTabSz="957824" rtl="0" eaLnBrk="1" latinLnBrk="0" hangingPunct="1">
              <a:spcBef>
                <a:spcPct val="20000"/>
              </a:spcBef>
              <a:buFontTx/>
              <a:buNone/>
              <a:defRPr sz="1500" kern="1200" baseline="0">
                <a:solidFill>
                  <a:schemeClr val="tx1">
                    <a:lumMod val="50000"/>
                  </a:schemeClr>
                </a:solidFill>
                <a:latin typeface="MetaLF" pitchFamily="34" charset="0"/>
                <a:ea typeface="+mn-ea"/>
                <a:cs typeface="+mn-cs"/>
              </a:defRPr>
            </a:lvl4pPr>
            <a:lvl5pPr marL="2155104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MetaLF" pitchFamily="34" charset="0"/>
                <a:ea typeface="+mn-ea"/>
                <a:cs typeface="+mn-cs"/>
              </a:defRPr>
            </a:lvl5pPr>
            <a:lvl6pPr marL="2634016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28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40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52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Einschätzung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10DB9E-22DF-340D-A36D-9889A86E6041}"/>
              </a:ext>
            </a:extLst>
          </p:cNvPr>
          <p:cNvSpPr txBox="1">
            <a:spLocks/>
          </p:cNvSpPr>
          <p:nvPr/>
        </p:nvSpPr>
        <p:spPr>
          <a:xfrm>
            <a:off x="487363" y="1409799"/>
            <a:ext cx="9217371" cy="4827490"/>
          </a:xfrm>
          <a:prstGeom prst="rect">
            <a:avLst/>
          </a:prstGeom>
        </p:spPr>
        <p:txBody>
          <a:bodyPr/>
          <a:lstStyle>
            <a:lvl1pPr marL="180975" indent="-180975" algn="l" defTabSz="957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57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80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92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04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16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28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40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52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800" dirty="0"/>
              <a:t>Keiner kann sagen, wie der Energiemarkt in 10-15 Jahren aussehen wird (BEV, </a:t>
            </a:r>
            <a:r>
              <a:rPr lang="de-DE" sz="1800" dirty="0" err="1"/>
              <a:t>iMSys</a:t>
            </a:r>
            <a:r>
              <a:rPr lang="de-DE" sz="1800" dirty="0"/>
              <a:t>, KI, …)</a:t>
            </a:r>
          </a:p>
          <a:p>
            <a:pPr lvl="1">
              <a:spcAft>
                <a:spcPts val="0"/>
              </a:spcAft>
            </a:pPr>
            <a:endParaRPr lang="de-DE" sz="1800" dirty="0"/>
          </a:p>
          <a:p>
            <a:pPr lvl="1">
              <a:spcAft>
                <a:spcPts val="0"/>
              </a:spcAft>
            </a:pPr>
            <a:r>
              <a:rPr lang="de-DE" sz="1800" dirty="0"/>
              <a:t>Atomkraft geht ins Rennen mit</a:t>
            </a:r>
          </a:p>
          <a:p>
            <a:pPr lvl="2"/>
            <a:r>
              <a:rPr lang="de-DE" sz="1600" dirty="0"/>
              <a:t>extrem hohe Finanzierungsrisiken und Kosten</a:t>
            </a:r>
          </a:p>
          <a:p>
            <a:pPr lvl="2"/>
            <a:r>
              <a:rPr lang="de-DE" sz="1600" dirty="0"/>
              <a:t>lange Bauzeiten</a:t>
            </a:r>
          </a:p>
          <a:p>
            <a:pPr lvl="2"/>
            <a:r>
              <a:rPr lang="de-DE" sz="1600" dirty="0"/>
              <a:t>damit wahrscheinlich hohe Gestehungskosten</a:t>
            </a:r>
          </a:p>
          <a:p>
            <a:pPr lvl="2"/>
            <a:r>
              <a:rPr lang="de-DE" sz="1600" dirty="0"/>
              <a:t>Relative unflexibel (erzeugt durchgehend)</a:t>
            </a:r>
          </a:p>
          <a:p>
            <a:pPr lvl="2"/>
            <a:r>
              <a:rPr lang="de-DE" sz="1600" dirty="0"/>
              <a:t>und einige Probleme sind bis jetzt technisch nicht lösbar (Marktreife)</a:t>
            </a:r>
          </a:p>
          <a:p>
            <a:pPr lvl="1">
              <a:spcAft>
                <a:spcPts val="0"/>
              </a:spcAft>
            </a:pPr>
            <a:r>
              <a:rPr lang="de-DE" sz="1800" dirty="0"/>
              <a:t>Die Konkurrenz hat</a:t>
            </a:r>
          </a:p>
          <a:p>
            <a:pPr lvl="2"/>
            <a:r>
              <a:rPr lang="de-DE" sz="1600" dirty="0"/>
              <a:t>sinkende Preise</a:t>
            </a:r>
          </a:p>
          <a:p>
            <a:pPr lvl="2"/>
            <a:r>
              <a:rPr lang="de-DE" sz="1600" dirty="0"/>
              <a:t>kurze Bauzeiten</a:t>
            </a:r>
          </a:p>
          <a:p>
            <a:pPr lvl="2"/>
            <a:r>
              <a:rPr lang="de-DE" sz="1600" dirty="0"/>
              <a:t>technischen Fortschritt (besser werdende Wirkungsgrade)</a:t>
            </a:r>
          </a:p>
          <a:p>
            <a:pPr lvl="2"/>
            <a:r>
              <a:rPr lang="de-DE" sz="1600" dirty="0"/>
              <a:t>Höhere Flexibilität (stellt bereit wenn es nötig ist)</a:t>
            </a:r>
          </a:p>
          <a:p>
            <a:pPr lvl="2"/>
            <a:r>
              <a:rPr lang="de-DE" sz="1600" dirty="0"/>
              <a:t>technisch lösbare Probleme (Speicher, …)</a:t>
            </a:r>
          </a:p>
          <a:p>
            <a:pPr lvl="1">
              <a:spcAft>
                <a:spcPts val="0"/>
              </a:spcAft>
            </a:pPr>
            <a:endParaRPr lang="de-DE" sz="1800" dirty="0"/>
          </a:p>
          <a:p>
            <a:pPr lvl="1">
              <a:spcAft>
                <a:spcPts val="0"/>
              </a:spcAft>
            </a:pPr>
            <a:r>
              <a:rPr lang="de-DE" sz="1800" dirty="0"/>
              <a:t>Sicher sollte weiter geforscht werden, aber die Marktbedingungen </a:t>
            </a:r>
            <a:r>
              <a:rPr lang="de-DE" sz="1800"/>
              <a:t>werden rau</a:t>
            </a:r>
            <a:endParaRPr lang="de-DE" sz="1800" dirty="0"/>
          </a:p>
          <a:p>
            <a:pPr lvl="1">
              <a:spcAft>
                <a:spcPts val="0"/>
              </a:spcAft>
            </a:pPr>
            <a:endParaRPr lang="de-DE" sz="1800" dirty="0"/>
          </a:p>
          <a:p>
            <a:pPr marL="180975" lvl="1" indent="0">
              <a:spcAft>
                <a:spcPts val="0"/>
              </a:spcAft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823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1F76-BD99-71B1-5015-114D4465B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0FF13B-6CD9-5F2B-4DD7-69F1A715D6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39838" y="2925738"/>
            <a:ext cx="7058770" cy="361305"/>
          </a:xfrm>
        </p:spPr>
        <p:txBody>
          <a:bodyPr/>
          <a:lstStyle/>
          <a:p>
            <a:pPr algn="ctr"/>
            <a:r>
              <a:rPr lang="de-DE" sz="2000" dirty="0"/>
              <a:t>Danke für die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A824F1-5A12-E7E9-F0E8-5BF49C9506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Energie in Deutschland</a:t>
            </a:r>
          </a:p>
        </p:txBody>
      </p:sp>
    </p:spTree>
    <p:extLst>
      <p:ext uri="{BB962C8B-B14F-4D97-AF65-F5344CB8AC3E}">
        <p14:creationId xmlns:p14="http://schemas.microsoft.com/office/powerpoint/2010/main" val="210900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0"/>
          <p:cNvSpPr txBox="1">
            <a:spLocks/>
          </p:cNvSpPr>
          <p:nvPr/>
        </p:nvSpPr>
        <p:spPr>
          <a:xfrm>
            <a:off x="704626" y="4365898"/>
            <a:ext cx="8064004" cy="2304256"/>
          </a:xfrm>
          <a:prstGeom prst="rect">
            <a:avLst/>
          </a:prstGeom>
        </p:spPr>
        <p:txBody>
          <a:bodyPr/>
          <a:lstStyle>
            <a:lvl1pPr marL="180975" indent="-180975" algn="l" defTabSz="957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57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80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92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04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16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28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40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52" indent="-239456" algn="l" defTabSz="957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100" b="1" cap="all" dirty="0">
                <a:solidFill>
                  <a:schemeClr val="bg2"/>
                </a:solidFill>
                <a:latin typeface="Calibri"/>
              </a:rPr>
              <a:t>Je mehr Menschen Mitglied im BN sind, desto wirkungsvoller können wir uns für Natur und Umwelt einsetzen. </a:t>
            </a:r>
          </a:p>
          <a:p>
            <a:pPr marL="0" indent="0">
              <a:buFont typeface="Arial" pitchFamily="34" charset="0"/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Gemeinsam stellen wir uns schützend vor die Kleinode und Schätze unserer 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Tier- und Pflanzenwelt, vor bedrohte Lebensräume und Landschaften 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bayernweit und direkt bei Ihnen vor Ort. 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Wir finanzieren unseren Einsatz 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nur mit Hilfe von Mitgliedern und Förderern. 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Auch Sie können helfen. Werden Sie Mitglied.</a:t>
            </a:r>
          </a:p>
        </p:txBody>
      </p:sp>
      <p:pic>
        <p:nvPicPr>
          <p:cNvPr id="4" name="Picture 2" descr="S:\BN\BN PPT\Bilder für PPT\webadresse mitglied werd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26" y="6141715"/>
            <a:ext cx="3148661" cy="4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1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160071" y="5061595"/>
            <a:ext cx="25202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300" b="1">
                <a:solidFill>
                  <a:schemeClr val="tx1">
                    <a:lumMod val="50000"/>
                  </a:schemeClr>
                </a:solidFill>
                <a:latin typeface="+mj-lt"/>
              </a:rPr>
              <a:t>BUND </a:t>
            </a:r>
            <a:r>
              <a:rPr lang="de-DE" sz="13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Naturschutz in Bayern e.V.</a:t>
            </a:r>
          </a:p>
          <a:p>
            <a:pPr lvl="0"/>
            <a:r>
              <a:rPr lang="de-DE" sz="1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Dr.-Johann-Maier-Str. 4 </a:t>
            </a:r>
          </a:p>
          <a:p>
            <a:pPr lvl="0"/>
            <a:r>
              <a:rPr lang="de-DE" sz="1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93049 Regensburg </a:t>
            </a:r>
          </a:p>
          <a:p>
            <a:pPr lvl="0"/>
            <a:r>
              <a:rPr lang="de-DE" sz="1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Tel. 0941/29720-0</a:t>
            </a:r>
          </a:p>
          <a:p>
            <a:pPr lvl="0"/>
            <a:r>
              <a:rPr lang="de-DE" sz="1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Fax 0941/29720-30</a:t>
            </a:r>
          </a:p>
          <a:p>
            <a:pPr lvl="0"/>
            <a:r>
              <a:rPr lang="de-DE" sz="1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info@bund-naturschutz.de</a:t>
            </a:r>
          </a:p>
          <a:p>
            <a:pPr lvl="0"/>
            <a:r>
              <a:rPr lang="de-DE" sz="1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www.bund-naturschutz.de</a:t>
            </a:r>
          </a:p>
        </p:txBody>
      </p:sp>
    </p:spTree>
    <p:extLst>
      <p:ext uri="{BB962C8B-B14F-4D97-AF65-F5344CB8AC3E}">
        <p14:creationId xmlns:p14="http://schemas.microsoft.com/office/powerpoint/2010/main" val="358316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0D1A-8DBC-AA72-E768-7BA26B39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1FA5A0-74E8-AD82-7FE4-B54FEFD698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5" y="973982"/>
            <a:ext cx="7058770" cy="361305"/>
          </a:xfrm>
        </p:spPr>
        <p:txBody>
          <a:bodyPr/>
          <a:lstStyle/>
          <a:p>
            <a:r>
              <a:rPr lang="de-DE" sz="2400" dirty="0">
                <a:latin typeface="Century Gothic" panose="020B0502020202020204" pitchFamily="34" charset="0"/>
              </a:rPr>
              <a:t>Agenda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2FF752-35A4-1E19-1EB3-28E66E637B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335287"/>
            <a:ext cx="7057131" cy="4902001"/>
          </a:xfrm>
        </p:spPr>
        <p:txBody>
          <a:bodyPr/>
          <a:lstStyle/>
          <a:p>
            <a:r>
              <a:rPr lang="de-DE" sz="1800" dirty="0"/>
              <a:t>Zu meiner Person</a:t>
            </a:r>
          </a:p>
          <a:p>
            <a:endParaRPr lang="de-DE" sz="1000" dirty="0"/>
          </a:p>
          <a:p>
            <a:r>
              <a:rPr lang="de-DE" sz="1800" dirty="0"/>
              <a:t>Wieso Atomkraft</a:t>
            </a:r>
          </a:p>
          <a:p>
            <a:endParaRPr lang="de-DE" sz="1000" dirty="0"/>
          </a:p>
          <a:p>
            <a:r>
              <a:rPr lang="de-DE" sz="1800" dirty="0"/>
              <a:t>Was ist Atomkraft</a:t>
            </a:r>
          </a:p>
          <a:p>
            <a:endParaRPr lang="de-DE" sz="1000" dirty="0"/>
          </a:p>
          <a:p>
            <a:r>
              <a:rPr lang="de-DE" sz="1800" dirty="0"/>
              <a:t>Wie funktioniere AKWs</a:t>
            </a:r>
          </a:p>
          <a:p>
            <a:endParaRPr lang="de-DE" sz="1000" dirty="0"/>
          </a:p>
          <a:p>
            <a:r>
              <a:rPr lang="de-DE" sz="1800" dirty="0"/>
              <a:t>Rohstoff</a:t>
            </a:r>
          </a:p>
          <a:p>
            <a:endParaRPr lang="de-DE" sz="1000" dirty="0"/>
          </a:p>
          <a:p>
            <a:r>
              <a:rPr lang="de-DE" sz="1800" dirty="0"/>
              <a:t>Exkurs</a:t>
            </a:r>
          </a:p>
          <a:p>
            <a:endParaRPr lang="de-DE" sz="1000" dirty="0"/>
          </a:p>
          <a:p>
            <a:r>
              <a:rPr lang="de-DE" sz="1800" dirty="0"/>
              <a:t>SWOT-Analyse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sz="1800" dirty="0"/>
              <a:t>Ausblick Atomkraft</a:t>
            </a:r>
          </a:p>
          <a:p>
            <a:endParaRPr lang="de-DE" sz="1000" dirty="0"/>
          </a:p>
          <a:p>
            <a:r>
              <a:rPr lang="de-DE" sz="1800" dirty="0"/>
              <a:t>Einschätzung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7C932E-4DA1-C3CF-8A3A-21A315FA34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37738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482365" y="985528"/>
            <a:ext cx="7058770" cy="361305"/>
          </a:xfrm>
        </p:spPr>
        <p:txBody>
          <a:bodyPr/>
          <a:lstStyle/>
          <a:p>
            <a:r>
              <a:rPr lang="de-DE" sz="2000" dirty="0"/>
              <a:t>Zu meiner Person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487363" y="1346833"/>
            <a:ext cx="8934685" cy="4890455"/>
          </a:xfrm>
        </p:spPr>
        <p:txBody>
          <a:bodyPr/>
          <a:lstStyle/>
          <a:p>
            <a:r>
              <a:rPr lang="de-DE" sz="1800" dirty="0"/>
              <a:t>Geboren und aufgewachsen zwischen Fichtelgebirge und Steinwald</a:t>
            </a:r>
          </a:p>
          <a:p>
            <a:endParaRPr lang="de-DE" sz="1000" dirty="0"/>
          </a:p>
          <a:p>
            <a:r>
              <a:rPr lang="de-DE" sz="1800" dirty="0"/>
              <a:t>Verheiratet und drei Kinder</a:t>
            </a:r>
          </a:p>
          <a:p>
            <a:endParaRPr lang="de-DE" sz="1000" dirty="0"/>
          </a:p>
          <a:p>
            <a:r>
              <a:rPr lang="de-DE" sz="1800" dirty="0"/>
              <a:t>Berufsausbildung (Werkzeugmechaniker, Fluggerätmechaniker)</a:t>
            </a:r>
          </a:p>
          <a:p>
            <a:endParaRPr lang="de-DE" sz="1000" dirty="0"/>
          </a:p>
          <a:p>
            <a:r>
              <a:rPr lang="de-DE" sz="1800" dirty="0"/>
              <a:t>Auslandszeit (USA, PPP - praktisches Auslandssemester Japan)</a:t>
            </a:r>
          </a:p>
          <a:p>
            <a:endParaRPr lang="de-DE" sz="1000" dirty="0"/>
          </a:p>
          <a:p>
            <a:r>
              <a:rPr lang="de-DE" sz="1800" dirty="0"/>
              <a:t>Verpflichtung zu Soldat auf Zeit (Luftwaffe, Triebwerkmechaniker, Koop MTU)</a:t>
            </a:r>
          </a:p>
          <a:p>
            <a:endParaRPr lang="de-DE" sz="1000" dirty="0"/>
          </a:p>
          <a:p>
            <a:r>
              <a:rPr lang="de-DE" sz="1800" dirty="0"/>
              <a:t>Weiterbildungen (Industriemeister Luftfahrttechnik)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sz="1800" dirty="0"/>
              <a:t>Studium Energiewirtschaft und –</a:t>
            </a:r>
            <a:r>
              <a:rPr lang="de-DE" sz="1800" dirty="0" err="1"/>
              <a:t>technik</a:t>
            </a:r>
            <a:r>
              <a:rPr lang="de-DE" sz="1800" dirty="0"/>
              <a:t>, Umwelttechnologie (</a:t>
            </a:r>
            <a:r>
              <a:rPr lang="de-DE" sz="1800" dirty="0" err="1"/>
              <a:t>M.Eng</a:t>
            </a:r>
            <a:r>
              <a:rPr lang="de-DE" sz="1800" dirty="0"/>
              <a:t>.)</a:t>
            </a:r>
          </a:p>
          <a:p>
            <a:endParaRPr lang="de-DE" sz="1000" dirty="0"/>
          </a:p>
          <a:p>
            <a:r>
              <a:rPr lang="de-DE" sz="1800" dirty="0"/>
              <a:t>Verschiedene Fortbildungen im Bereich EE, Heiztechnik, Effizienzsteigerung, …</a:t>
            </a:r>
          </a:p>
          <a:p>
            <a:endParaRPr lang="de-DE" sz="1000" dirty="0"/>
          </a:p>
          <a:p>
            <a:r>
              <a:rPr lang="de-DE" sz="1800" dirty="0"/>
              <a:t>Projektingenieur Elektroplanung</a:t>
            </a:r>
          </a:p>
          <a:p>
            <a:endParaRPr lang="de-DE" sz="1000" dirty="0"/>
          </a:p>
          <a:p>
            <a:r>
              <a:rPr lang="de-DE" sz="1800" dirty="0"/>
              <a:t>Seit Ende 2020 als Klimaschutzmanager tätig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24001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5790B3-B47C-19F0-526F-217547A2E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0940D7-0D69-82B8-9D9A-C31783C9CE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Wieso Atomkraft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D0EA07-9564-7F51-65B6-E165EF4EF4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8928100" cy="5039742"/>
          </a:xfrm>
        </p:spPr>
        <p:txBody>
          <a:bodyPr/>
          <a:lstStyle/>
          <a:p>
            <a:pPr marL="0" indent="0">
              <a:buNone/>
            </a:pPr>
            <a:r>
              <a:rPr lang="de-DE" sz="1000" dirty="0"/>
              <a:t>Netzfunde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69897F-B93D-3648-08BB-CCD78075D5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6" name="Grafik 5" descr="Ein Bild, das Menschliches Gesicht, Text, Kleidung, Person enthält.&#10;&#10;KI-generierte Inhalte können fehlerhaft sein.">
            <a:extLst>
              <a:ext uri="{FF2B5EF4-FFF2-40B4-BE49-F238E27FC236}">
                <a16:creationId xmlns:a16="http://schemas.microsoft.com/office/drawing/2014/main" id="{2E9AF5B2-3AFA-FD8B-F02D-99CC1B04F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85" y="1468940"/>
            <a:ext cx="4299044" cy="422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Ein Bild, das Küchengerät, Text, Pfanne Topf, Küchenutensilien enthält.&#10;&#10;KI-generierte Inhalte können fehlerhaft sein.">
            <a:extLst>
              <a:ext uri="{FF2B5EF4-FFF2-40B4-BE49-F238E27FC236}">
                <a16:creationId xmlns:a16="http://schemas.microsoft.com/office/drawing/2014/main" id="{E230A601-1B45-13CD-F1B3-ED1C43F86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6" y="1426545"/>
            <a:ext cx="3607931" cy="450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0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373ED-C9BA-70EE-D05F-7951BBD4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168EE2-C163-C906-8C92-AD6C4BF95A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Wieso Atomkraft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F80F24-B450-0144-ACBD-C06EF6AD17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8928100" cy="50397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1800" dirty="0"/>
              <a:t>Energiedichte</a:t>
            </a:r>
          </a:p>
          <a:p>
            <a:pPr lvl="1">
              <a:spcAft>
                <a:spcPts val="0"/>
              </a:spcAft>
            </a:pPr>
            <a:r>
              <a:rPr lang="de-DE" dirty="0"/>
              <a:t>Ein Kilogramm 235Uran kann etwa 24 Millionen </a:t>
            </a:r>
            <a:r>
              <a:rPr lang="de-DE" dirty="0" err="1"/>
              <a:t>kWh</a:t>
            </a:r>
            <a:r>
              <a:rPr lang="de-DE" baseline="-25000" dirty="0" err="1"/>
              <a:t>th</a:t>
            </a:r>
            <a:r>
              <a:rPr lang="de-DE" dirty="0"/>
              <a:t> (Wärme) freisetzen</a:t>
            </a:r>
          </a:p>
          <a:p>
            <a:pPr lvl="1">
              <a:spcAft>
                <a:spcPts val="0"/>
              </a:spcAft>
            </a:pPr>
            <a:r>
              <a:rPr lang="de-DE" dirty="0"/>
              <a:t>Das entspricht etwa 3.000.000 kg Steinkohle</a:t>
            </a:r>
          </a:p>
          <a:p>
            <a:pPr marL="0" indent="0">
              <a:buNone/>
            </a:pPr>
            <a:endParaRPr lang="de-DE" sz="500" dirty="0"/>
          </a:p>
          <a:p>
            <a:r>
              <a:rPr lang="de-DE" sz="1800" dirty="0"/>
              <a:t>Vorkommen</a:t>
            </a:r>
          </a:p>
          <a:p>
            <a:pPr lvl="1"/>
            <a:r>
              <a:rPr lang="de-DE" dirty="0"/>
              <a:t>Uran kommt auf der Erde überall vor</a:t>
            </a:r>
          </a:p>
          <a:p>
            <a:pPr lvl="1"/>
            <a:r>
              <a:rPr lang="de-DE" dirty="0"/>
              <a:t>Damit ist eine hohe Verfügbarkeit plausibel</a:t>
            </a:r>
          </a:p>
          <a:p>
            <a:pPr marL="0" indent="0">
              <a:buNone/>
            </a:pPr>
            <a:endParaRPr lang="de-DE" sz="500" dirty="0"/>
          </a:p>
          <a:p>
            <a:pPr>
              <a:spcAft>
                <a:spcPts val="0"/>
              </a:spcAft>
            </a:pPr>
            <a:r>
              <a:rPr lang="de-DE" sz="1800" dirty="0"/>
              <a:t>Edward Teller</a:t>
            </a:r>
          </a:p>
          <a:p>
            <a:pPr lvl="1">
              <a:spcAft>
                <a:spcPts val="0"/>
              </a:spcAft>
            </a:pPr>
            <a:r>
              <a:rPr lang="de-DE" dirty="0"/>
              <a:t>Ein bekannter Physiker und "Vater" der Wasserstoffbombe, der optimistisch in Bezug auf die Entwicklung der Kernenergie sprach, sagte in den 1950er Jahren:</a:t>
            </a:r>
          </a:p>
          <a:p>
            <a:pPr lvl="1">
              <a:spcAft>
                <a:spcPts val="0"/>
              </a:spcAft>
            </a:pPr>
            <a:r>
              <a:rPr lang="de-DE" b="1" dirty="0"/>
              <a:t>„Nuklearenergie wird so billig sein, dass wir den Preis (Menge) des Stroms nicht mehr zählen müssen.“</a:t>
            </a:r>
          </a:p>
          <a:p>
            <a:pPr marL="0" indent="0">
              <a:buNone/>
            </a:pPr>
            <a:endParaRPr lang="de-DE" sz="500" dirty="0"/>
          </a:p>
          <a:p>
            <a:r>
              <a:rPr lang="de-DE" sz="1800" dirty="0"/>
              <a:t>Aus diesem Wissen heraus war die Hoffnung auf günstige Energie, Nahrung und Gesundheit sowie Weltfriede verständlich</a:t>
            </a:r>
          </a:p>
          <a:p>
            <a:pPr lvl="1"/>
            <a:r>
              <a:rPr lang="de-DE" dirty="0"/>
              <a:t>Aus „Walt Disney – Unser Freund das ATOM“ von Heinz Haber</a:t>
            </a:r>
          </a:p>
          <a:p>
            <a:pPr lvl="1"/>
            <a:r>
              <a:rPr lang="de-DE" dirty="0"/>
              <a:t>Deutsche Ausgabe von 1958</a:t>
            </a:r>
          </a:p>
          <a:p>
            <a:pPr marL="0" indent="0">
              <a:buNone/>
            </a:pPr>
            <a:r>
              <a:rPr lang="de-DE" sz="1000" dirty="0">
                <a:hlinkClick r:id="rId2"/>
              </a:rPr>
              <a:t>https://www.ndr.de/fernsehen/sendungen/panorama/archiv/1976/-,panorama12570.html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https://www.kernenergie.ch/de/rohstoff-uran-_</a:t>
            </a:r>
            <a:r>
              <a:rPr lang="de-DE" sz="1000" dirty="0" err="1">
                <a:hlinkClick r:id="rId3"/>
              </a:rPr>
              <a:t>content</a:t>
            </a:r>
            <a:r>
              <a:rPr lang="de-DE" sz="1000" dirty="0">
                <a:hlinkClick r:id="rId3"/>
              </a:rPr>
              <a:t>---1--1085.html#:~:</a:t>
            </a:r>
            <a:r>
              <a:rPr lang="de-DE" sz="1000" dirty="0" err="1">
                <a:hlinkClick r:id="rId3"/>
              </a:rPr>
              <a:t>text</a:t>
            </a:r>
            <a:r>
              <a:rPr lang="de-DE" sz="1000" dirty="0">
                <a:hlinkClick r:id="rId3"/>
              </a:rPr>
              <a:t>=Uran%20ist%20in%20der%20Natur,500%20Mal%20häufiger%20als%20Gold.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https://www.energie-lexikon.info/uran.html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endParaRPr lang="de-DE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B3190C-E3E6-6627-8CEF-BEF39841BC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</p:spTree>
    <p:extLst>
      <p:ext uri="{BB962C8B-B14F-4D97-AF65-F5344CB8AC3E}">
        <p14:creationId xmlns:p14="http://schemas.microsoft.com/office/powerpoint/2010/main" val="40350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6D6E37-AE14-E02F-F70E-28A6A3A49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18B90D-A512-D736-EB50-95F038D3B5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Was ist Atomkraft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6ED9F0-1555-835B-18AD-FAB15004F1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6166119" cy="50397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Atomkraft </a:t>
            </a:r>
            <a:r>
              <a:rPr lang="de-DE" b="1" dirty="0" err="1"/>
              <a:t>simplified</a:t>
            </a:r>
            <a:r>
              <a:rPr lang="de-DE" b="1" dirty="0"/>
              <a:t>! - Oder wo kommt die Energie/ Wärme her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600" dirty="0"/>
              <a:t>Grundlage Atome</a:t>
            </a:r>
          </a:p>
          <a:p>
            <a:pPr>
              <a:spcAft>
                <a:spcPts val="0"/>
              </a:spcAft>
            </a:pPr>
            <a:r>
              <a:rPr lang="de-DE" sz="1600" dirty="0"/>
              <a:t>Der Aufbau von Atomen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Bohrsche Atommodel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Anzahl Protonen = zu Elektronen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Dazu kommt eine Anzahl von Neutronen</a:t>
            </a:r>
            <a:endParaRPr lang="de-DE" sz="1600" dirty="0"/>
          </a:p>
          <a:p>
            <a:pPr>
              <a:spcAft>
                <a:spcPts val="0"/>
              </a:spcAft>
            </a:pPr>
            <a:r>
              <a:rPr lang="de-DE" sz="1600" dirty="0"/>
              <a:t>Isotope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Atome mit der gleichen Anzahl von Protonen und Elektronen,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200" dirty="0"/>
              <a:t>     jedoch mit unterschiedlicher Neutronenanzahl 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Der Unterschied der Neutronenanzahl führt zu einer unterschiedlichen</a:t>
            </a:r>
          </a:p>
          <a:p>
            <a:pPr marL="180975" lvl="1" indent="0">
              <a:spcAft>
                <a:spcPts val="0"/>
              </a:spcAft>
              <a:buNone/>
            </a:pPr>
            <a:r>
              <a:rPr lang="de-DE" sz="1200" dirty="0"/>
              <a:t>     Atommasse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Die Neutronenanzahl entscheidet über die Stabilität eines Atoms </a:t>
            </a:r>
            <a:endParaRPr lang="de-DE" sz="1600" dirty="0"/>
          </a:p>
          <a:p>
            <a:pPr>
              <a:spcAft>
                <a:spcPts val="0"/>
              </a:spcAft>
            </a:pPr>
            <a:r>
              <a:rPr lang="de-DE" sz="1600" dirty="0"/>
              <a:t>In den Atomkernen bestehen gewisse Bindungskräfte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https://studyflix.de/chemie/isotope-2070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https://link.springer.com/chapter/10.1007/978-3-662-63416-5_5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4"/>
              </a:rPr>
              <a:t>https://studyflix.de/ingenieurwissenschaften/kernspaltung-2001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3"/>
              </a:rPr>
              <a:t>https://link.springer.com/chapter/10.1007/978-3-662-63416-5_5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>
                <a:hlinkClick r:id="rId5"/>
              </a:rPr>
              <a:t>https://de.wikipedia.org/wiki/Periodensystem</a:t>
            </a:r>
            <a:endParaRPr lang="de-DE" sz="1000" dirty="0"/>
          </a:p>
          <a:p>
            <a:pPr marL="0" indent="0">
              <a:buNone/>
            </a:pPr>
            <a:r>
              <a:rPr lang="de-DE" sz="1000" dirty="0">
                <a:hlinkClick r:id="rId6"/>
              </a:rPr>
              <a:t>https://www.kernenergie.ch/de/element-uran.html#:~:text=Die%20Atomkerne%20der%20wichtigen%20in,%2B%20146%20Neutronen%20%3D%20238%20Kernteilchen</a:t>
            </a:r>
            <a:r>
              <a:rPr lang="de-DE" sz="1000" dirty="0"/>
              <a:t>) </a:t>
            </a: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3416DF-3026-887E-100A-A7A74F2DA0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2050" name="Picture 2" descr="Aufbau der Atome | SpringerLink">
            <a:extLst>
              <a:ext uri="{FF2B5EF4-FFF2-40B4-BE49-F238E27FC236}">
                <a16:creationId xmlns:a16="http://schemas.microsoft.com/office/drawing/2014/main" id="{7E17C043-D507-AA64-5073-BDFFDEF3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60" y="1662379"/>
            <a:ext cx="4262674" cy="268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tium, Deuterium, Tritium, Wasserstoff, Isotope, Neutronen, Elektronen, Protonen">
            <a:extLst>
              <a:ext uri="{FF2B5EF4-FFF2-40B4-BE49-F238E27FC236}">
                <a16:creationId xmlns:a16="http://schemas.microsoft.com/office/drawing/2014/main" id="{2C4C7A98-0242-64AA-C854-422328DD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82" y="4530704"/>
            <a:ext cx="3051252" cy="171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57FBD-4965-7E51-0F86-81F29B0A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389D6D-DAEE-215F-3636-13CAF250CD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Was ist Atomkraft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B48BE6-8F36-09B7-4C5E-64E0B0311F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7705203" cy="50397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Atomkraft </a:t>
            </a:r>
            <a:r>
              <a:rPr lang="de-DE" b="1" dirty="0" err="1"/>
              <a:t>simplified</a:t>
            </a:r>
            <a:r>
              <a:rPr lang="de-DE" b="1" dirty="0"/>
              <a:t>! - Oder wo kommt die Energie/Wärme her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/>
              <a:t>Grundlage der Kernspaltung (Fission)</a:t>
            </a:r>
          </a:p>
          <a:p>
            <a:pPr>
              <a:spcAft>
                <a:spcPts val="0"/>
              </a:spcAft>
            </a:pPr>
            <a:r>
              <a:rPr lang="de-DE" sz="1400" dirty="0"/>
              <a:t>Um aus ihnen Energie zu gewinnen, kann man sie spaltet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Ein Neutron wird auf das 235Uran (235,04) geschossen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Es entsteht das 236Uran (236,05) </a:t>
            </a:r>
            <a:r>
              <a:rPr lang="de-DE" sz="1200" b="1" dirty="0">
                <a:sym typeface="Wingdings" panose="05000000000000000000" pitchFamily="2" charset="2"/>
              </a:rPr>
              <a:t> Zerfällt!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Zu z.B. Barium (143,92Ba) und Krypton (88,92Kr)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Zusammen ist das eine Masse von 235,87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Die Differenz beträgt: 0,18 (</a:t>
            </a:r>
            <a:r>
              <a:rPr lang="de-DE" sz="1200" b="1" dirty="0"/>
              <a:t>Massendefekt</a:t>
            </a:r>
            <a:r>
              <a:rPr lang="de-DE" sz="1200" dirty="0"/>
              <a:t>)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Es werden mehrere Neutronen freigesetzt</a:t>
            </a:r>
          </a:p>
          <a:p>
            <a:pPr>
              <a:spcAft>
                <a:spcPts val="0"/>
              </a:spcAft>
            </a:pPr>
            <a:endParaRPr lang="de-DE" sz="800" dirty="0"/>
          </a:p>
          <a:p>
            <a:pPr>
              <a:spcAft>
                <a:spcPts val="0"/>
              </a:spcAft>
            </a:pPr>
            <a:r>
              <a:rPr lang="de-DE" sz="1400" dirty="0"/>
              <a:t>Massendefekt + Neutronen</a:t>
            </a:r>
          </a:p>
          <a:p>
            <a:pPr lvl="1">
              <a:spcAft>
                <a:spcPts val="0"/>
              </a:spcAft>
            </a:pPr>
            <a:r>
              <a:rPr lang="de-DE" sz="1200" dirty="0"/>
              <a:t>Setzen Energie in Form von Wärme frei</a:t>
            </a:r>
          </a:p>
          <a:p>
            <a:pPr>
              <a:spcAft>
                <a:spcPts val="0"/>
              </a:spcAft>
            </a:pPr>
            <a:endParaRPr lang="de-DE" sz="800" dirty="0"/>
          </a:p>
          <a:p>
            <a:pPr>
              <a:spcAft>
                <a:spcPts val="0"/>
              </a:spcAft>
            </a:pPr>
            <a:r>
              <a:rPr lang="de-DE" sz="1400" dirty="0"/>
              <a:t>Freie Neutronen erzeuge eine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/>
              <a:t>     Kettenreaktion</a:t>
            </a: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https://www.kernenergie.ch/de/element-uran.html#:~:text=Die%20Atomkerne%20der%20wichtigen%20in,%2B%20146%20Neutronen%20%3D%20238%20Kernteilchen</a:t>
            </a:r>
            <a:endParaRPr lang="de-DE" sz="10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https://studyflix.de/ingenieurwissenschaften/kernspaltung-2001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4"/>
              </a:rPr>
              <a:t>https://link.springer.com/chapter/10.1007/978-3-662-63416-5_5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5"/>
              </a:rPr>
              <a:t>https://de.wikipedia.org/wiki/Periodensystem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6"/>
              </a:rPr>
              <a:t>https://view.genially.com/6220bdad797ddc001944f03d/presentation-physik-prasentation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EACCA2-C2AD-35CD-745E-54CF521D7E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1026" name="Picture 2" descr="kernspaltung, kernspaltung einfach erklärt, kernspltung uran, kernspaltung bild, atomspaltung, was ist kernspaltung, kernfission, masse uran 235">
            <a:extLst>
              <a:ext uri="{FF2B5EF4-FFF2-40B4-BE49-F238E27FC236}">
                <a16:creationId xmlns:a16="http://schemas.microsoft.com/office/drawing/2014/main" id="{CCA31219-FFC8-97D7-971A-A5E8D27BD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23" y="2149036"/>
            <a:ext cx="5909678" cy="332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5E5F0-6606-BDF6-CFB6-E2635E3F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FE3658-CDCA-0287-F6A1-004BA6C082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24" y="980950"/>
            <a:ext cx="7058770" cy="361305"/>
          </a:xfrm>
        </p:spPr>
        <p:txBody>
          <a:bodyPr/>
          <a:lstStyle/>
          <a:p>
            <a:r>
              <a:rPr lang="de-DE" sz="2000" dirty="0"/>
              <a:t>Wie funktioniere AKWs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119A05-3991-7BB9-A2F5-F26C11E46A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363" y="1197547"/>
            <a:ext cx="4314431" cy="50397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800" b="1" dirty="0"/>
              <a:t>Funktion eines Reaktors</a:t>
            </a:r>
          </a:p>
          <a:p>
            <a:pPr>
              <a:spcAft>
                <a:spcPts val="0"/>
              </a:spcAft>
            </a:pPr>
            <a:r>
              <a:rPr lang="de-DE" sz="1200" dirty="0"/>
              <a:t>Anlage um die Kettenreaktion kontrolliert ablaufen zu lassen</a:t>
            </a:r>
          </a:p>
          <a:p>
            <a:pPr>
              <a:spcAft>
                <a:spcPts val="0"/>
              </a:spcAft>
            </a:pPr>
            <a:r>
              <a:rPr lang="de-DE" sz="1200" dirty="0"/>
              <a:t>Sie besteht aus grundlegend fünf Komponenten: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Spaltbares Material (235U, 239Pu)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Stoff zum Abbremsen der Neutronen (Moderator)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Vorrichtungen zum einfangen der Neutronen (Steuer-, Regelstäbe)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Medium zur Wärmeabfuhr (meist Wasser)</a:t>
            </a:r>
          </a:p>
          <a:p>
            <a:pPr lvl="1">
              <a:spcAft>
                <a:spcPts val="0"/>
              </a:spcAft>
            </a:pPr>
            <a:r>
              <a:rPr lang="de-DE" sz="1100" dirty="0"/>
              <a:t>Barriere für Strahlenschutz und die Rückhaltung radioaktiver Stoffe</a:t>
            </a: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000" dirty="0">
              <a:hlinkClick r:id="rId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2"/>
              </a:rPr>
              <a:t>https://www.gefahrenstoffe.uni-bayreuth.de/pool/dokumente/strahlenschutz/018basiswissen.pdf</a:t>
            </a:r>
            <a:r>
              <a:rPr lang="de-DE" sz="10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000" dirty="0">
                <a:hlinkClick r:id="rId3"/>
              </a:rPr>
              <a:t>https://scilogs.spektrum.de/go-for-launch/moderator-steuerst-be-gau-und-weitere-begriffe/</a:t>
            </a:r>
            <a:r>
              <a:rPr lang="de-DE" sz="1000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1EB4B1-9A34-B4E5-7321-2241BF2F30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>
                <a:latin typeface="+mj-lt"/>
              </a:rPr>
              <a:t>Atomkraft, wie bitte?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A382DD-59EC-738C-617A-423AE6B24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66" y="330684"/>
            <a:ext cx="5184576" cy="609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7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N Titel-, Zwischen- &amp; Abschlusseite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 Inhaltsseite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3880</Words>
  <Application>Microsoft Office PowerPoint</Application>
  <PresentationFormat>Benutzerdefiniert</PresentationFormat>
  <Paragraphs>537</Paragraphs>
  <Slides>28</Slides>
  <Notes>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MetaLF</vt:lpstr>
      <vt:lpstr>Symbol</vt:lpstr>
      <vt:lpstr>Wingdings</vt:lpstr>
      <vt:lpstr>BN Titel-, Zwischen- &amp; Abschlusseiten</vt:lpstr>
      <vt:lpstr>BN Inhaltsseiten</vt:lpstr>
      <vt:lpstr>Atomkraft, wie bitte?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Häuslschmid</dc:creator>
  <cp:lastModifiedBy>Luis</cp:lastModifiedBy>
  <cp:revision>310</cp:revision>
  <dcterms:created xsi:type="dcterms:W3CDTF">2012-05-30T09:42:21Z</dcterms:created>
  <dcterms:modified xsi:type="dcterms:W3CDTF">2025-03-25T11:52:59Z</dcterms:modified>
</cp:coreProperties>
</file>